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g"/>
  <Override PartName="/ppt/media/image4.jpg" ContentType="image/jpg"/>
  <Override PartName="/ppt/media/image5.jpg" ContentType="image/jpg"/>
  <Override PartName="/ppt/media/image6.jpg" ContentType="image/jpg"/>
  <Override PartName="/ppt/media/image7.jpg" ContentType="image/jpg"/>
  <Override PartName="/ppt/media/image13.jpg" ContentType="image/jpg"/>
  <Override PartName="/ppt/media/image15.jpg" ContentType="image/jpg"/>
  <Override PartName="/ppt/media/image33.jpg" ContentType="image/jp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59" r:id="rId10"/>
    <p:sldId id="260" r:id="rId11"/>
    <p:sldId id="261" r:id="rId12"/>
    <p:sldId id="278" r:id="rId13"/>
    <p:sldId id="279" r:id="rId14"/>
    <p:sldId id="262" r:id="rId15"/>
    <p:sldId id="280" r:id="rId16"/>
    <p:sldId id="28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82" r:id="rId25"/>
    <p:sldId id="287" r:id="rId26"/>
    <p:sldId id="313" r:id="rId27"/>
    <p:sldId id="270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314" r:id="rId36"/>
    <p:sldId id="297" r:id="rId37"/>
    <p:sldId id="298" r:id="rId38"/>
    <p:sldId id="301" r:id="rId39"/>
    <p:sldId id="271" r:id="rId40"/>
    <p:sldId id="272" r:id="rId41"/>
    <p:sldId id="302" r:id="rId42"/>
    <p:sldId id="299" r:id="rId43"/>
    <p:sldId id="300" r:id="rId44"/>
    <p:sldId id="303" r:id="rId45"/>
    <p:sldId id="304" r:id="rId46"/>
    <p:sldId id="305" r:id="rId47"/>
    <p:sldId id="306" r:id="rId48"/>
    <p:sldId id="307" r:id="rId49"/>
    <p:sldId id="288" r:id="rId50"/>
    <p:sldId id="283" r:id="rId51"/>
    <p:sldId id="284" r:id="rId52"/>
    <p:sldId id="285" r:id="rId53"/>
    <p:sldId id="286" r:id="rId54"/>
    <p:sldId id="315" r:id="rId55"/>
    <p:sldId id="316" r:id="rId56"/>
    <p:sldId id="317" r:id="rId57"/>
    <p:sldId id="318" r:id="rId58"/>
    <p:sldId id="319" r:id="rId5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904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2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923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558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663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48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912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30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42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901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409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70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FFF1-0A96-4985-B2C0-A54F8C4087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LASERS IN PERIODONTAL THERAPY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381EC-C5B6-48DF-94C1-C2C59163ED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61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92B87-3EA1-486C-89C9-352FA1167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CLASSIFICATON OF LASER SYSTEM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8994E-27B1-4155-A416-DF265E254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A438C7-8EAA-4A4D-B553-CFAE5F75D1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3" t="17063" r="1053" b="32143"/>
          <a:stretch/>
        </p:blipFill>
        <p:spPr bwMode="auto">
          <a:xfrm>
            <a:off x="308254" y="2015733"/>
            <a:ext cx="8527492" cy="4699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661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39339-CCA0-4EE2-B8EE-097E481F9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E56A1-745B-42C2-94EF-2F46D4E837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208AD6C-B301-4251-A212-E9D083ED07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0" t="41346" r="39993" b="21730"/>
          <a:stretch/>
        </p:blipFill>
        <p:spPr bwMode="auto">
          <a:xfrm>
            <a:off x="609600" y="834500"/>
            <a:ext cx="7924800" cy="5017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92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639064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75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4415790" y="6546850"/>
                </a:moveTo>
                <a:lnTo>
                  <a:pt x="0" y="6546850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6850"/>
                </a:lnTo>
                <a:lnTo>
                  <a:pt x="4415790" y="6546850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19200" y="1981199"/>
            <a:ext cx="7023100" cy="40043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93239" y="576579"/>
            <a:ext cx="57080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Laser </a:t>
            </a:r>
            <a:r>
              <a:rPr sz="3600" spc="-5" dirty="0"/>
              <a:t>deLivery</a:t>
            </a:r>
            <a:r>
              <a:rPr sz="3600" spc="-60" dirty="0"/>
              <a:t> </a:t>
            </a:r>
            <a:r>
              <a:rPr sz="3600" spc="-10" dirty="0"/>
              <a:t>systeMs</a:t>
            </a:r>
            <a:endParaRPr sz="3600"/>
          </a:p>
        </p:txBody>
      </p:sp>
    </p:spTree>
    <p:extLst>
      <p:ext uri="{BB962C8B-B14F-4D97-AF65-F5344CB8AC3E}">
        <p14:creationId xmlns:p14="http://schemas.microsoft.com/office/powerpoint/2010/main" val="2012246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143000" y="380999"/>
            <a:ext cx="73152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Modes </a:t>
            </a:r>
            <a:r>
              <a:rPr sz="3600" spc="-5" dirty="0"/>
              <a:t>of operation of</a:t>
            </a:r>
            <a:r>
              <a:rPr sz="3600" spc="-70" dirty="0"/>
              <a:t> </a:t>
            </a:r>
            <a:r>
              <a:rPr sz="3600" spc="-5" dirty="0"/>
              <a:t>Laser</a:t>
            </a:r>
            <a:endParaRPr sz="3600" dirty="0"/>
          </a:p>
        </p:txBody>
      </p:sp>
      <p:sp>
        <p:nvSpPr>
          <p:cNvPr id="16" name="object 16"/>
          <p:cNvSpPr txBox="1"/>
          <p:nvPr/>
        </p:nvSpPr>
        <p:spPr>
          <a:xfrm>
            <a:off x="379729" y="1743709"/>
            <a:ext cx="8293734" cy="1639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75" b="1" spc="0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0" dirty="0">
                <a:latin typeface="Georgia"/>
                <a:cs typeface="Georgia"/>
              </a:rPr>
              <a:t>Continuous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wave</a:t>
            </a:r>
            <a:endParaRPr sz="2400">
              <a:latin typeface="Georgia"/>
              <a:cs typeface="Georgia"/>
            </a:endParaRPr>
          </a:p>
          <a:p>
            <a:pPr marL="359410" indent="-346710">
              <a:lnSpc>
                <a:spcPct val="100000"/>
              </a:lnSpc>
              <a:spcBef>
                <a:spcPts val="2030"/>
              </a:spcBef>
              <a:buClr>
                <a:srgbClr val="D06248"/>
              </a:buClr>
              <a:buSzPct val="85416"/>
              <a:buFont typeface="MS Office Symbol Bold"/>
              <a:buChar char=""/>
              <a:tabLst>
                <a:tab pos="359410" algn="l"/>
              </a:tabLst>
            </a:pPr>
            <a:r>
              <a:rPr sz="2400" spc="-5" dirty="0">
                <a:latin typeface="Georgia"/>
                <a:cs typeface="Georgia"/>
              </a:rPr>
              <a:t>Gated pulsed mode (Physical gating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beam)</a:t>
            </a:r>
            <a:endParaRPr sz="2400">
              <a:latin typeface="Georgia"/>
              <a:cs typeface="Georgia"/>
            </a:endParaRPr>
          </a:p>
          <a:p>
            <a:pPr marL="359410" indent="-346710">
              <a:lnSpc>
                <a:spcPct val="100000"/>
              </a:lnSpc>
              <a:spcBef>
                <a:spcPts val="2039"/>
              </a:spcBef>
              <a:buClr>
                <a:srgbClr val="D06248"/>
              </a:buClr>
              <a:buSzPct val="85416"/>
              <a:buFont typeface="MS Office Symbol Bold"/>
              <a:buChar char=""/>
              <a:tabLst>
                <a:tab pos="359410" algn="l"/>
              </a:tabLst>
            </a:pPr>
            <a:r>
              <a:rPr sz="2400" spc="-5" dirty="0">
                <a:latin typeface="Georgia"/>
                <a:cs typeface="Georgia"/>
              </a:rPr>
              <a:t>Free running pulsed mode (Property of the active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medium)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9600" y="3429000"/>
            <a:ext cx="78486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96144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A398-54D9-43BD-B31F-DD2A55DC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EFFECT OF LASER ON TISSUES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11C1D-AC9E-466D-85A5-D66FB3BB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783AEB-0916-4E3A-9FB7-B4389F0E53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7" t="10605" r="14997" b="7937"/>
          <a:stretch/>
        </p:blipFill>
        <p:spPr bwMode="auto">
          <a:xfrm>
            <a:off x="876300" y="2015733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9234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51840" y="198120"/>
            <a:ext cx="76276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5150" marR="5080" indent="-55245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tHeOreticaL ZOnes Of tissue </a:t>
            </a:r>
            <a:r>
              <a:rPr sz="2400" spc="-10" dirty="0"/>
              <a:t>cHange assOciateD  </a:t>
            </a:r>
            <a:r>
              <a:rPr sz="2400" spc="-5" dirty="0"/>
              <a:t>WitH sOft tissue </a:t>
            </a:r>
            <a:r>
              <a:rPr sz="2400" spc="-10" dirty="0"/>
              <a:t>eXpOsure </a:t>
            </a:r>
            <a:r>
              <a:rPr sz="2400" spc="-5" dirty="0"/>
              <a:t>tO Laser</a:t>
            </a:r>
            <a:r>
              <a:rPr sz="2400" spc="-10" dirty="0"/>
              <a:t> </a:t>
            </a:r>
            <a:r>
              <a:rPr sz="2400" spc="-5" dirty="0"/>
              <a:t>LigHt</a:t>
            </a:r>
            <a:endParaRPr sz="2400" dirty="0"/>
          </a:p>
        </p:txBody>
      </p:sp>
      <p:sp>
        <p:nvSpPr>
          <p:cNvPr id="13" name="object 13"/>
          <p:cNvSpPr/>
          <p:nvPr/>
        </p:nvSpPr>
        <p:spPr>
          <a:xfrm>
            <a:off x="152400" y="1370330"/>
            <a:ext cx="8839200" cy="52120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2360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51180" y="185420"/>
            <a:ext cx="83121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6430" marR="5080" indent="-633730">
              <a:lnSpc>
                <a:spcPct val="100000"/>
              </a:lnSpc>
              <a:spcBef>
                <a:spcPts val="100"/>
              </a:spcBef>
              <a:tabLst>
                <a:tab pos="4461510" algn="l"/>
              </a:tabLst>
            </a:pPr>
            <a:r>
              <a:rPr sz="2400" spc="-5" dirty="0"/>
              <a:t>tHeOreticaL ZOne </a:t>
            </a:r>
            <a:r>
              <a:rPr sz="2400" dirty="0"/>
              <a:t>Of </a:t>
            </a:r>
            <a:r>
              <a:rPr sz="2400" spc="-5" dirty="0"/>
              <a:t>tissue	</a:t>
            </a:r>
            <a:r>
              <a:rPr sz="2400" spc="-10" dirty="0"/>
              <a:t>cHange assOciateD </a:t>
            </a:r>
            <a:r>
              <a:rPr sz="2400" spc="-5" dirty="0"/>
              <a:t>WitH  HarD DentaL tissue eXpOsure tO Laser</a:t>
            </a:r>
            <a:r>
              <a:rPr sz="2400" spc="-25" dirty="0"/>
              <a:t> </a:t>
            </a:r>
            <a:r>
              <a:rPr sz="2400" spc="-5" dirty="0"/>
              <a:t>LigHt</a:t>
            </a:r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152400" y="1220469"/>
            <a:ext cx="8839200" cy="5189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619591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CHARACTERISTICS OF LASER THERAPY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Document 3"/>
          <p:cNvSpPr/>
          <p:nvPr/>
        </p:nvSpPr>
        <p:spPr>
          <a:xfrm>
            <a:off x="838200" y="2057400"/>
            <a:ext cx="2209800" cy="1371600"/>
          </a:xfrm>
          <a:prstGeom prst="flowChartDocumen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Penetration depth of lasers</a:t>
            </a:r>
          </a:p>
        </p:txBody>
      </p:sp>
      <p:sp>
        <p:nvSpPr>
          <p:cNvPr id="6" name="Flowchart: Document 5"/>
          <p:cNvSpPr/>
          <p:nvPr/>
        </p:nvSpPr>
        <p:spPr>
          <a:xfrm>
            <a:off x="3555023" y="2057400"/>
            <a:ext cx="2209800" cy="1371600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Tissue ablation</a:t>
            </a:r>
          </a:p>
        </p:txBody>
      </p:sp>
      <p:sp>
        <p:nvSpPr>
          <p:cNvPr id="7" name="Flowchart: Document 6"/>
          <p:cNvSpPr/>
          <p:nvPr/>
        </p:nvSpPr>
        <p:spPr>
          <a:xfrm>
            <a:off x="6324600" y="2057400"/>
            <a:ext cx="2209800" cy="1371600"/>
          </a:xfrm>
          <a:prstGeom prst="flowChartDocumen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Thermal side effects and hemostasis</a:t>
            </a:r>
          </a:p>
        </p:txBody>
      </p:sp>
      <p:sp>
        <p:nvSpPr>
          <p:cNvPr id="9" name="Flowchart: Document 8"/>
          <p:cNvSpPr/>
          <p:nvPr/>
        </p:nvSpPr>
        <p:spPr>
          <a:xfrm>
            <a:off x="2286000" y="4343400"/>
            <a:ext cx="2209800" cy="1371600"/>
          </a:xfrm>
          <a:prstGeom prst="flowChartDocumen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Disinfection and detoxiﬁcation effects</a:t>
            </a:r>
          </a:p>
        </p:txBody>
      </p:sp>
      <p:sp>
        <p:nvSpPr>
          <p:cNvPr id="10" name="Flowchart: Document 9"/>
          <p:cNvSpPr/>
          <p:nvPr/>
        </p:nvSpPr>
        <p:spPr>
          <a:xfrm>
            <a:off x="5562600" y="4343400"/>
            <a:ext cx="2362200" cy="1371600"/>
          </a:xfrm>
          <a:prstGeom prst="flowChartDocumen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Biostimulation</a:t>
            </a:r>
            <a:r>
              <a:rPr lang="en-US" dirty="0"/>
              <a:t> (</a:t>
            </a:r>
            <a:r>
              <a:rPr lang="en-US" dirty="0" err="1"/>
              <a:t>photobiomodulation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479596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20092-38FF-46F8-A913-4CFF0F24D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Penetration depth of lasers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E9D15-8D3C-46C6-A724-5800B5DCE4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31A7590-87B8-4EF5-B34D-06B74FA875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t="47024" r="50000" b="10516"/>
          <a:stretch/>
        </p:blipFill>
        <p:spPr bwMode="auto">
          <a:xfrm>
            <a:off x="1676400" y="2015733"/>
            <a:ext cx="57912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7195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Tissue ablation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491" y="2286000"/>
            <a:ext cx="6176509" cy="3581400"/>
          </a:xfrm>
        </p:spPr>
        <p:txBody>
          <a:bodyPr/>
          <a:lstStyle/>
          <a:p>
            <a:r>
              <a:rPr lang="en-US" dirty="0"/>
              <a:t>Soft tissue ablation- CO2, </a:t>
            </a:r>
            <a:r>
              <a:rPr lang="en-US" dirty="0" err="1"/>
              <a:t>Nd:YAG</a:t>
            </a:r>
            <a:r>
              <a:rPr lang="en-US" dirty="0"/>
              <a:t>, Diode.</a:t>
            </a:r>
          </a:p>
          <a:p>
            <a:pPr marL="0" indent="0">
              <a:buNone/>
            </a:pPr>
            <a:r>
              <a:rPr lang="en-US" dirty="0"/>
              <a:t>	“Photo-thermal effect”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Hard tissue ablation- </a:t>
            </a:r>
            <a:r>
              <a:rPr lang="en-US" dirty="0" err="1"/>
              <a:t>Er</a:t>
            </a:r>
            <a:r>
              <a:rPr lang="en-US" dirty="0"/>
              <a:t> Group</a:t>
            </a:r>
          </a:p>
          <a:p>
            <a:pPr marL="0" indent="0">
              <a:buNone/>
            </a:pPr>
            <a:r>
              <a:rPr lang="en-US" dirty="0"/>
              <a:t>	“Thermo-mechanical effect”</a:t>
            </a:r>
          </a:p>
        </p:txBody>
      </p:sp>
    </p:spTree>
    <p:extLst>
      <p:ext uri="{BB962C8B-B14F-4D97-AF65-F5344CB8AC3E}">
        <p14:creationId xmlns:p14="http://schemas.microsoft.com/office/powerpoint/2010/main" val="2389641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F2D5B-F128-4AB6-B8A4-4D2CE6465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EE980-FB0C-42F6-A8D3-2F322ECB0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2015733"/>
            <a:ext cx="8458199" cy="4037747"/>
          </a:xfrm>
        </p:spPr>
        <p:txBody>
          <a:bodyPr>
            <a:normAutofit/>
          </a:bodyPr>
          <a:lstStyle/>
          <a:p>
            <a:r>
              <a:rPr lang="en-US" dirty="0"/>
              <a:t>“LASER” is an acronym for “light amplification by stimulated emission of radiation.”</a:t>
            </a:r>
          </a:p>
          <a:p>
            <a:r>
              <a:rPr lang="en-US" dirty="0"/>
              <a:t>Light is a form of energy that travels in a wave and exists as a particle. </a:t>
            </a:r>
          </a:p>
          <a:p>
            <a:r>
              <a:rPr lang="en-US" dirty="0"/>
              <a:t>This particle is called a photon. </a:t>
            </a:r>
          </a:p>
          <a:p>
            <a:r>
              <a:rPr lang="en-US" dirty="0"/>
              <a:t>Photons are the smallest units of energy and are generally regarded as having zero mass or charge.</a:t>
            </a:r>
            <a:endParaRPr lang="en-US" baseline="30000" dirty="0"/>
          </a:p>
          <a:p>
            <a:r>
              <a:rPr lang="en-US" dirty="0"/>
              <a:t> When subjected   to higher energy levels they undergo amplification, stimulation which consequently emits a monochromatic coherent energy photons  called LASER.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48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2" t="30754" r="26710" b="8135"/>
          <a:stretch/>
        </p:blipFill>
        <p:spPr bwMode="auto">
          <a:xfrm>
            <a:off x="762000" y="609600"/>
            <a:ext cx="7848600" cy="553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231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Thermal side effects and hemostasis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5029200" y="1905000"/>
          <a:ext cx="3657600" cy="333834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1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51871">
                <a:tc>
                  <a:txBody>
                    <a:bodyPr/>
                    <a:lstStyle/>
                    <a:p>
                      <a:r>
                        <a:rPr lang="en-US" dirty="0"/>
                        <a:t>LASER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COAGULATION</a:t>
                      </a:r>
                      <a:r>
                        <a:rPr lang="en-US" baseline="0" dirty="0"/>
                        <a:t> DEPTH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544">
                <a:tc>
                  <a:txBody>
                    <a:bodyPr/>
                    <a:lstStyle/>
                    <a:p>
                      <a:r>
                        <a:rPr lang="en-US" dirty="0" err="1"/>
                        <a:t>Nd:YAG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0.3-0.8mm (Perry et al and white</a:t>
                      </a:r>
                      <a:r>
                        <a:rPr lang="en-US" baseline="0" dirty="0"/>
                        <a:t> et 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544">
                <a:tc>
                  <a:txBody>
                    <a:bodyPr/>
                    <a:lstStyle/>
                    <a:p>
                      <a:r>
                        <a:rPr lang="en-US" dirty="0"/>
                        <a:t>Diode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1mm (White et 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544">
                <a:tc>
                  <a:txBody>
                    <a:bodyPr/>
                    <a:lstStyle/>
                    <a:p>
                      <a:r>
                        <a:rPr lang="en-US" dirty="0"/>
                        <a:t>CO2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100-300µm (</a:t>
                      </a:r>
                      <a:r>
                        <a:rPr lang="en-US" dirty="0" err="1"/>
                        <a:t>Arashiro</a:t>
                      </a:r>
                      <a:r>
                        <a:rPr lang="en-US" dirty="0"/>
                        <a:t> et al)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544">
                <a:tc>
                  <a:txBody>
                    <a:bodyPr/>
                    <a:lstStyle/>
                    <a:p>
                      <a:r>
                        <a:rPr lang="en-US" dirty="0" err="1"/>
                        <a:t>Er:YAG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10-50µm (Walsh</a:t>
                      </a:r>
                      <a:r>
                        <a:rPr lang="en-US" baseline="0" dirty="0"/>
                        <a:t> et al)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3544">
                <a:tc>
                  <a:txBody>
                    <a:bodyPr/>
                    <a:lstStyle/>
                    <a:p>
                      <a:r>
                        <a:rPr lang="en-US" dirty="0" err="1"/>
                        <a:t>Er</a:t>
                      </a:r>
                      <a:r>
                        <a:rPr lang="en-US" dirty="0"/>
                        <a:t>: YAG</a:t>
                      </a:r>
                    </a:p>
                    <a:p>
                      <a:r>
                        <a:rPr lang="en-US" dirty="0"/>
                        <a:t>Hard</a:t>
                      </a:r>
                      <a:r>
                        <a:rPr lang="en-US" baseline="0" dirty="0"/>
                        <a:t> tissue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5-30µm on </a:t>
                      </a:r>
                      <a:r>
                        <a:rPr lang="en-US" dirty="0" err="1"/>
                        <a:t>cementum</a:t>
                      </a:r>
                      <a:r>
                        <a:rPr lang="en-US" dirty="0"/>
                        <a:t>, dentin and bone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6" t="47024" r="50000" b="10516"/>
          <a:stretch/>
        </p:blipFill>
        <p:spPr bwMode="auto">
          <a:xfrm>
            <a:off x="304800" y="2140857"/>
            <a:ext cx="4724400" cy="311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852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828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Disinfection and detoxiﬁcation effects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2015733"/>
            <a:ext cx="8229600" cy="345061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 Killing bacteria by “photo-thermal effects”.</a:t>
            </a:r>
          </a:p>
          <a:p>
            <a:r>
              <a:rPr lang="en-US" sz="2400" dirty="0"/>
              <a:t> Bacteria are evaporated, destroyed or denatured by laser irradiation, resulting in their </a:t>
            </a:r>
            <a:r>
              <a:rPr lang="en-US" sz="2400" dirty="0" err="1"/>
              <a:t>devitalization</a:t>
            </a:r>
            <a:r>
              <a:rPr lang="en-US" sz="2400" dirty="0"/>
              <a:t> or inactivation.</a:t>
            </a:r>
          </a:p>
          <a:p>
            <a:endParaRPr lang="en-US" sz="2400" dirty="0"/>
          </a:p>
          <a:p>
            <a:r>
              <a:rPr lang="en-US" sz="2400" dirty="0" err="1"/>
              <a:t>Nd:YAG</a:t>
            </a:r>
            <a:r>
              <a:rPr lang="en-US" sz="2400" dirty="0"/>
              <a:t> laser exhibits selective absorption in pigments.</a:t>
            </a:r>
          </a:p>
          <a:p>
            <a:endParaRPr lang="en-US" sz="2400" dirty="0"/>
          </a:p>
          <a:p>
            <a:r>
              <a:rPr lang="en-US" sz="2400" dirty="0"/>
              <a:t>Ablate or inactivate toxic substances, such as bacterial endotoxins (lipopolysaccharide).</a:t>
            </a:r>
          </a:p>
        </p:txBody>
      </p:sp>
    </p:spTree>
    <p:extLst>
      <p:ext uri="{BB962C8B-B14F-4D97-AF65-F5344CB8AC3E}">
        <p14:creationId xmlns:p14="http://schemas.microsoft.com/office/powerpoint/2010/main" val="726210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6328" y="272321"/>
            <a:ext cx="6571343" cy="1049235"/>
          </a:xfrm>
        </p:spPr>
        <p:txBody>
          <a:bodyPr>
            <a:normAutofit/>
          </a:bodyPr>
          <a:lstStyle/>
          <a:p>
            <a:r>
              <a:rPr lang="en-US" dirty="0" err="1"/>
              <a:t>Biostimulation</a:t>
            </a:r>
            <a:r>
              <a:rPr lang="en-US" dirty="0"/>
              <a:t> (</a:t>
            </a:r>
            <a:r>
              <a:rPr lang="en-US" dirty="0" err="1"/>
              <a:t>photobiomodulation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8382000" cy="3886200"/>
          </a:xfrm>
        </p:spPr>
        <p:txBody>
          <a:bodyPr>
            <a:noAutofit/>
          </a:bodyPr>
          <a:lstStyle/>
          <a:p>
            <a:r>
              <a:rPr lang="en-US" sz="2400" dirty="0"/>
              <a:t> </a:t>
            </a:r>
            <a:r>
              <a:rPr lang="en-US" sz="2400" dirty="0" err="1"/>
              <a:t>Biostimulatory</a:t>
            </a:r>
            <a:r>
              <a:rPr lang="en-US" sz="2400" dirty="0"/>
              <a:t> effects may allow faster or more favorable wound healing, relative to conventional mechanical therapy. </a:t>
            </a:r>
          </a:p>
          <a:p>
            <a:r>
              <a:rPr lang="en-US" sz="2400" dirty="0"/>
              <a:t> </a:t>
            </a:r>
            <a:r>
              <a:rPr lang="en-US" sz="2400" dirty="0" err="1"/>
              <a:t>Photobiomodulation</a:t>
            </a:r>
            <a:r>
              <a:rPr lang="en-US" sz="2400" dirty="0"/>
              <a:t> effects, such as promotion of cell proliferation and differentiation, anti-inﬂammatory effects positively modulate wound healing. </a:t>
            </a:r>
          </a:p>
          <a:p>
            <a:r>
              <a:rPr lang="en-US" sz="2400" dirty="0"/>
              <a:t>Rate of wound healing is strongly inﬂuenced by the degree of remaining collateral thermal injuries. </a:t>
            </a:r>
          </a:p>
          <a:p>
            <a:r>
              <a:rPr lang="en-US" sz="2400" dirty="0"/>
              <a:t>Low level co2 laser has a good tissue </a:t>
            </a:r>
            <a:r>
              <a:rPr lang="en-US" sz="2400" dirty="0" err="1"/>
              <a:t>remodelling</a:t>
            </a:r>
            <a:r>
              <a:rPr lang="en-US" sz="2400" dirty="0"/>
              <a:t> property.</a:t>
            </a:r>
          </a:p>
        </p:txBody>
      </p:sp>
    </p:spTree>
    <p:extLst>
      <p:ext uri="{BB962C8B-B14F-4D97-AF65-F5344CB8AC3E}">
        <p14:creationId xmlns:p14="http://schemas.microsoft.com/office/powerpoint/2010/main" val="38465543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974275" y="231016"/>
            <a:ext cx="719545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WHat DOes tHe OperatOr  </a:t>
            </a:r>
            <a:r>
              <a:rPr sz="3200" spc="-195" dirty="0"/>
              <a:t>cOntrOL</a:t>
            </a:r>
            <a:endParaRPr sz="3200" dirty="0"/>
          </a:p>
        </p:txBody>
      </p:sp>
      <p:sp>
        <p:nvSpPr>
          <p:cNvPr id="13" name="object 13"/>
          <p:cNvSpPr/>
          <p:nvPr/>
        </p:nvSpPr>
        <p:spPr>
          <a:xfrm>
            <a:off x="7991738" y="676275"/>
            <a:ext cx="165100" cy="266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1297939"/>
            <a:ext cx="9144000" cy="518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93873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94331" y="2042701"/>
            <a:ext cx="210883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0000"/>
                </a:solidFill>
                <a:latin typeface="Georgia"/>
                <a:cs typeface="Georgia"/>
              </a:rPr>
              <a:t>Disadvantages</a:t>
            </a:r>
            <a:endParaRPr sz="22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6176" y="2042701"/>
            <a:ext cx="3833495" cy="3808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0000"/>
                </a:solidFill>
                <a:latin typeface="Georgia"/>
                <a:cs typeface="Georgia"/>
              </a:rPr>
              <a:t>Advantages</a:t>
            </a:r>
            <a:endParaRPr sz="2000" dirty="0">
              <a:solidFill>
                <a:srgbClr val="FF0000"/>
              </a:solidFill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15" baseline="603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10" dirty="0">
                <a:latin typeface="Georgia"/>
                <a:cs typeface="Georgia"/>
              </a:rPr>
              <a:t>Hemostasis.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200" b="1" spc="-7" baseline="603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5" dirty="0">
                <a:latin typeface="Georgia"/>
                <a:cs typeface="Georgia"/>
              </a:rPr>
              <a:t>Ablation.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90"/>
              </a:spcBef>
            </a:pPr>
            <a:r>
              <a:rPr sz="3200" b="1" spc="-7" baseline="603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5" dirty="0">
                <a:latin typeface="Georgia"/>
                <a:cs typeface="Georgia"/>
              </a:rPr>
              <a:t>Detoxification.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200" b="1" spc="-7" baseline="603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5" dirty="0">
                <a:latin typeface="Georgia"/>
                <a:cs typeface="Georgia"/>
              </a:rPr>
              <a:t>Bactericidal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activity.</a:t>
            </a:r>
            <a:endParaRPr sz="2400" dirty="0">
              <a:latin typeface="Georgia"/>
              <a:cs typeface="Georgia"/>
            </a:endParaRPr>
          </a:p>
          <a:p>
            <a:pPr marL="285750" marR="5080" indent="-273050">
              <a:lnSpc>
                <a:spcPts val="3060"/>
              </a:lnSpc>
              <a:spcBef>
                <a:spcPts val="750"/>
              </a:spcBef>
            </a:pPr>
            <a:r>
              <a:rPr sz="3200" b="1" spc="-15" baseline="603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10" dirty="0">
                <a:latin typeface="Georgia"/>
                <a:cs typeface="Georgia"/>
              </a:rPr>
              <a:t>Osseous </a:t>
            </a:r>
            <a:r>
              <a:rPr sz="2400" spc="-5" dirty="0">
                <a:latin typeface="Georgia"/>
                <a:cs typeface="Georgia"/>
              </a:rPr>
              <a:t>tissue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removal  and contouring </a:t>
            </a:r>
            <a:r>
              <a:rPr sz="2400" spc="-10" dirty="0">
                <a:latin typeface="Georgia"/>
                <a:cs typeface="Georgia"/>
              </a:rPr>
              <a:t>easy  </a:t>
            </a:r>
            <a:r>
              <a:rPr sz="2400" spc="-5" dirty="0">
                <a:latin typeface="Georgia"/>
                <a:cs typeface="Georgia"/>
              </a:rPr>
              <a:t>with </a:t>
            </a:r>
            <a:r>
              <a:rPr sz="2400" dirty="0">
                <a:latin typeface="Georgia"/>
                <a:cs typeface="Georgia"/>
              </a:rPr>
              <a:t>Er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family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94331" y="2612087"/>
            <a:ext cx="3763010" cy="2669962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85750" marR="440055" indent="-273050">
              <a:lnSpc>
                <a:spcPts val="3070"/>
              </a:lnSpc>
              <a:spcBef>
                <a:spcPts val="340"/>
              </a:spcBef>
            </a:pPr>
            <a:r>
              <a:rPr sz="3200" b="1" spc="-15" baseline="603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10" dirty="0">
                <a:latin typeface="Georgia"/>
                <a:cs typeface="Georgia"/>
              </a:rPr>
              <a:t>Hard </a:t>
            </a:r>
            <a:r>
              <a:rPr sz="2400" spc="-5" dirty="0">
                <a:latin typeface="Georgia"/>
                <a:cs typeface="Georgia"/>
              </a:rPr>
              <a:t>tissue</a:t>
            </a:r>
            <a:r>
              <a:rPr sz="2400" spc="-8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damage  (bone)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3200" b="1" spc="-7" baseline="603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5" dirty="0">
                <a:latin typeface="Georgia"/>
                <a:cs typeface="Georgia"/>
              </a:rPr>
              <a:t>High</a:t>
            </a:r>
            <a:r>
              <a:rPr sz="2400" spc="-10" dirty="0">
                <a:latin typeface="Georgia"/>
                <a:cs typeface="Georgia"/>
              </a:rPr>
              <a:t> cost.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3200" b="1" spc="-7" baseline="603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5" dirty="0">
                <a:latin typeface="Georgia"/>
                <a:cs typeface="Georgia"/>
              </a:rPr>
              <a:t>Risk of pulpal</a:t>
            </a:r>
            <a:r>
              <a:rPr sz="2400" spc="-9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damage.</a:t>
            </a:r>
            <a:endParaRPr sz="2400" dirty="0">
              <a:latin typeface="Georgia"/>
              <a:cs typeface="Georgia"/>
            </a:endParaRPr>
          </a:p>
          <a:p>
            <a:pPr marL="285750" marR="229870" indent="-273050">
              <a:lnSpc>
                <a:spcPts val="3070"/>
              </a:lnSpc>
              <a:spcBef>
                <a:spcPts val="735"/>
              </a:spcBef>
            </a:pPr>
            <a:r>
              <a:rPr sz="3200" b="1" spc="-7" baseline="603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5" dirty="0">
                <a:latin typeface="Georgia"/>
                <a:cs typeface="Georgia"/>
              </a:rPr>
              <a:t>No single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wavelength  can treat </a:t>
            </a:r>
            <a:r>
              <a:rPr sz="2400" spc="-10" dirty="0">
                <a:latin typeface="Georgia"/>
                <a:cs typeface="Georgia"/>
              </a:rPr>
              <a:t>all</a:t>
            </a:r>
            <a:r>
              <a:rPr sz="2400" spc="-6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diseases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785870" y="426720"/>
            <a:ext cx="15627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l</a:t>
            </a:r>
            <a:r>
              <a:rPr sz="3300" dirty="0"/>
              <a:t>a</a:t>
            </a:r>
            <a:r>
              <a:rPr sz="3300" spc="-5" dirty="0"/>
              <a:t>sers</a:t>
            </a:r>
            <a:endParaRPr sz="3300"/>
          </a:p>
        </p:txBody>
      </p:sp>
    </p:spTree>
    <p:extLst>
      <p:ext uri="{BB962C8B-B14F-4D97-AF65-F5344CB8AC3E}">
        <p14:creationId xmlns:p14="http://schemas.microsoft.com/office/powerpoint/2010/main" val="1157713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0" y="1925320"/>
            <a:ext cx="1033144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FF0000"/>
                </a:solidFill>
                <a:latin typeface="Georgia"/>
                <a:cs typeface="Georgia"/>
              </a:rPr>
              <a:t>L</a:t>
            </a:r>
            <a:r>
              <a:rPr sz="2200" b="1" spc="-5" dirty="0">
                <a:solidFill>
                  <a:srgbClr val="FF0000"/>
                </a:solidFill>
                <a:latin typeface="Georgia"/>
                <a:cs typeface="Georgia"/>
              </a:rPr>
              <a:t>A</a:t>
            </a:r>
            <a:r>
              <a:rPr sz="2200" b="1" dirty="0">
                <a:solidFill>
                  <a:srgbClr val="FF0000"/>
                </a:solidFill>
                <a:latin typeface="Georgia"/>
                <a:cs typeface="Georgia"/>
              </a:rPr>
              <a:t>S</a:t>
            </a:r>
            <a:r>
              <a:rPr sz="2200" b="1" spc="-10" dirty="0">
                <a:solidFill>
                  <a:srgbClr val="FF0000"/>
                </a:solidFill>
                <a:latin typeface="Georgia"/>
                <a:cs typeface="Georgia"/>
              </a:rPr>
              <a:t>E</a:t>
            </a:r>
            <a:r>
              <a:rPr sz="2200" b="1" dirty="0">
                <a:solidFill>
                  <a:srgbClr val="FF0000"/>
                </a:solidFill>
                <a:latin typeface="Georgia"/>
                <a:cs typeface="Georgia"/>
              </a:rPr>
              <a:t>R</a:t>
            </a:r>
            <a:endParaRPr sz="22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3695" y="1925320"/>
            <a:ext cx="3726815" cy="41190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0000"/>
                </a:solidFill>
                <a:latin typeface="Georgia"/>
                <a:cs typeface="Georgia"/>
              </a:rPr>
              <a:t>Conventional</a:t>
            </a:r>
            <a:r>
              <a:rPr sz="22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b="1" spc="-10" dirty="0">
                <a:solidFill>
                  <a:srgbClr val="FF0000"/>
                </a:solidFill>
                <a:latin typeface="Georgia"/>
                <a:cs typeface="Georgia"/>
              </a:rPr>
              <a:t>methods</a:t>
            </a:r>
            <a:endParaRPr sz="2200" dirty="0">
              <a:solidFill>
                <a:srgbClr val="FF0000"/>
              </a:solidFill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925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Bleeding- surgical</a:t>
            </a:r>
            <a:r>
              <a:rPr sz="2000" spc="-35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field.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800" b="1" spc="-509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 </a:t>
            </a:r>
            <a:r>
              <a:rPr sz="2000" spc="-5" dirty="0">
                <a:latin typeface="Georgia"/>
                <a:cs typeface="Georgia"/>
              </a:rPr>
              <a:t>Suturing.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Local</a:t>
            </a:r>
            <a:r>
              <a:rPr sz="2000" spc="-35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anesthesia.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Post-operative</a:t>
            </a:r>
            <a:r>
              <a:rPr sz="2000" spc="-35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discomfort.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Healing</a:t>
            </a:r>
            <a:r>
              <a:rPr sz="2000" spc="-3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time.</a:t>
            </a:r>
            <a:endParaRPr sz="2000" dirty="0">
              <a:latin typeface="Georgia"/>
              <a:cs typeface="Georgia"/>
            </a:endParaRPr>
          </a:p>
          <a:p>
            <a:pPr marL="285750" marR="1546860" indent="-273050">
              <a:lnSpc>
                <a:spcPts val="2610"/>
              </a:lnSpc>
              <a:spcBef>
                <a:spcPts val="645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800" b="1" spc="-569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 </a:t>
            </a:r>
            <a:r>
              <a:rPr sz="2000" spc="-5" dirty="0">
                <a:latin typeface="Georgia"/>
                <a:cs typeface="Georgia"/>
              </a:rPr>
              <a:t>Post-operative  c</a:t>
            </a:r>
            <a:r>
              <a:rPr sz="2000" spc="0" dirty="0">
                <a:latin typeface="Georgia"/>
                <a:cs typeface="Georgia"/>
              </a:rPr>
              <a:t>o</a:t>
            </a:r>
            <a:r>
              <a:rPr sz="2000" dirty="0">
                <a:latin typeface="Georgia"/>
                <a:cs typeface="Georgia"/>
              </a:rPr>
              <a:t>mp</a:t>
            </a:r>
            <a:r>
              <a:rPr sz="2000" spc="-5" dirty="0">
                <a:latin typeface="Georgia"/>
                <a:cs typeface="Georgia"/>
              </a:rPr>
              <a:t>li</a:t>
            </a:r>
            <a:r>
              <a:rPr sz="2000" dirty="0">
                <a:latin typeface="Georgia"/>
                <a:cs typeface="Georgia"/>
              </a:rPr>
              <a:t>c</a:t>
            </a:r>
            <a:r>
              <a:rPr sz="2000" spc="-5" dirty="0">
                <a:latin typeface="Georgia"/>
                <a:cs typeface="Georgia"/>
              </a:rPr>
              <a:t>a</a:t>
            </a:r>
            <a:r>
              <a:rPr sz="2000" spc="-10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5" dirty="0">
                <a:latin typeface="Georgia"/>
                <a:cs typeface="Georgia"/>
              </a:rPr>
              <a:t>on</a:t>
            </a:r>
            <a:r>
              <a:rPr sz="2000" dirty="0">
                <a:latin typeface="Georgia"/>
                <a:cs typeface="Georgia"/>
              </a:rPr>
              <a:t>s.</a:t>
            </a:r>
          </a:p>
          <a:p>
            <a:pPr marL="12700">
              <a:lnSpc>
                <a:spcPct val="100000"/>
              </a:lnSpc>
              <a:spcBef>
                <a:spcPts val="365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800" b="1" spc="-509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 </a:t>
            </a:r>
            <a:r>
              <a:rPr sz="2000" spc="-5" dirty="0">
                <a:latin typeface="Georgia"/>
                <a:cs typeface="Georgia"/>
              </a:rPr>
              <a:t>Infection.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Periodontal</a:t>
            </a:r>
            <a:r>
              <a:rPr sz="2000" spc="-35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dressings.</a:t>
            </a:r>
            <a:endParaRPr sz="23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76800" y="2286000"/>
            <a:ext cx="3766820" cy="4189729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2925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Effective</a:t>
            </a:r>
            <a:r>
              <a:rPr sz="2000" spc="-34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hemostasis.</a:t>
            </a:r>
            <a:endParaRPr sz="2000" dirty="0">
              <a:latin typeface="Georgia"/>
              <a:cs typeface="Georgia"/>
            </a:endParaRPr>
          </a:p>
          <a:p>
            <a:pPr marL="285750" marR="485140" indent="-273050">
              <a:lnSpc>
                <a:spcPts val="2620"/>
              </a:lnSpc>
              <a:spcBef>
                <a:spcPts val="635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No sutures. (concept</a:t>
            </a:r>
            <a:r>
              <a:rPr sz="2000" spc="-38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of  </a:t>
            </a:r>
            <a:r>
              <a:rPr sz="2000" spc="-5" dirty="0">
                <a:latin typeface="Georgia"/>
                <a:cs typeface="Georgia"/>
              </a:rPr>
              <a:t>tissue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welding).</a:t>
            </a:r>
            <a:endParaRPr sz="2000" dirty="0">
              <a:latin typeface="Georgia"/>
              <a:cs typeface="Georgia"/>
            </a:endParaRPr>
          </a:p>
          <a:p>
            <a:pPr marL="285750" marR="266700" indent="-273050">
              <a:lnSpc>
                <a:spcPts val="2620"/>
              </a:lnSpc>
              <a:spcBef>
                <a:spcPts val="570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Topical anesthetic-</a:t>
            </a:r>
            <a:r>
              <a:rPr sz="2000" spc="-36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some  procedures.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55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Faster</a:t>
            </a:r>
            <a:r>
              <a:rPr sz="2000" spc="-40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healing.</a:t>
            </a:r>
            <a:endParaRPr sz="2000" dirty="0">
              <a:latin typeface="Georgia"/>
              <a:cs typeface="Georgia"/>
            </a:endParaRPr>
          </a:p>
          <a:p>
            <a:pPr marL="285750" marR="5080" indent="-273050">
              <a:lnSpc>
                <a:spcPts val="2620"/>
              </a:lnSpc>
              <a:spcBef>
                <a:spcPts val="635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Minimal/no </a:t>
            </a:r>
            <a:r>
              <a:rPr sz="2000" dirty="0">
                <a:latin typeface="Georgia"/>
                <a:cs typeface="Georgia"/>
              </a:rPr>
              <a:t>post</a:t>
            </a:r>
            <a:r>
              <a:rPr sz="2000" spc="-39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operative  complications.</a:t>
            </a:r>
            <a:endParaRPr sz="2000" dirty="0">
              <a:latin typeface="Georgia"/>
              <a:cs typeface="Georgia"/>
            </a:endParaRPr>
          </a:p>
          <a:p>
            <a:pPr marL="285750" marR="833119" indent="-273050">
              <a:lnSpc>
                <a:spcPts val="2610"/>
              </a:lnSpc>
              <a:spcBef>
                <a:spcPts val="575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Laser sterilization</a:t>
            </a:r>
            <a:r>
              <a:rPr sz="2000" spc="-38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of  wound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site.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2800" b="1" baseline="5698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000" spc="-5" dirty="0">
                <a:latin typeface="Georgia"/>
                <a:cs typeface="Georgia"/>
              </a:rPr>
              <a:t>Laser</a:t>
            </a:r>
            <a:r>
              <a:rPr sz="2000" spc="-34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bandage.</a:t>
            </a:r>
            <a:endParaRPr sz="23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16429" y="618490"/>
            <a:ext cx="62312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Why lasers in</a:t>
            </a:r>
            <a:r>
              <a:rPr sz="3300" spc="-55" dirty="0"/>
              <a:t> </a:t>
            </a:r>
            <a:r>
              <a:rPr sz="3300" spc="-5" dirty="0"/>
              <a:t>periodontiCs…</a:t>
            </a:r>
            <a:endParaRPr sz="3300"/>
          </a:p>
        </p:txBody>
      </p:sp>
      <p:sp>
        <p:nvSpPr>
          <p:cNvPr id="6" name="object 6"/>
          <p:cNvSpPr/>
          <p:nvPr/>
        </p:nvSpPr>
        <p:spPr>
          <a:xfrm>
            <a:off x="8889" y="11429"/>
            <a:ext cx="1539240" cy="1587500"/>
          </a:xfrm>
          <a:custGeom>
            <a:avLst/>
            <a:gdLst/>
            <a:ahLst/>
            <a:cxnLst/>
            <a:rect l="l" t="t" r="r" b="b"/>
            <a:pathLst>
              <a:path w="1539240" h="1587500">
                <a:moveTo>
                  <a:pt x="913129" y="1574800"/>
                </a:moveTo>
                <a:lnTo>
                  <a:pt x="712469" y="1574800"/>
                </a:lnTo>
                <a:lnTo>
                  <a:pt x="730250" y="1587500"/>
                </a:lnTo>
                <a:lnTo>
                  <a:pt x="899160" y="1587500"/>
                </a:lnTo>
                <a:lnTo>
                  <a:pt x="913129" y="1574800"/>
                </a:lnTo>
                <a:close/>
              </a:path>
              <a:path w="1539240" h="1587500">
                <a:moveTo>
                  <a:pt x="956310" y="1562100"/>
                </a:moveTo>
                <a:lnTo>
                  <a:pt x="679450" y="1562100"/>
                </a:lnTo>
                <a:lnTo>
                  <a:pt x="695960" y="1574800"/>
                </a:lnTo>
                <a:lnTo>
                  <a:pt x="941069" y="1574800"/>
                </a:lnTo>
                <a:lnTo>
                  <a:pt x="956310" y="1562100"/>
                </a:lnTo>
                <a:close/>
              </a:path>
              <a:path w="1539240" h="1587500">
                <a:moveTo>
                  <a:pt x="657860" y="1346200"/>
                </a:moveTo>
                <a:lnTo>
                  <a:pt x="654050" y="1346200"/>
                </a:lnTo>
                <a:lnTo>
                  <a:pt x="543560" y="1460500"/>
                </a:lnTo>
                <a:lnTo>
                  <a:pt x="599440" y="1511300"/>
                </a:lnTo>
                <a:lnTo>
                  <a:pt x="645160" y="1549400"/>
                </a:lnTo>
                <a:lnTo>
                  <a:pt x="661669" y="1562100"/>
                </a:lnTo>
                <a:lnTo>
                  <a:pt x="985519" y="1562100"/>
                </a:lnTo>
                <a:lnTo>
                  <a:pt x="1016000" y="1549400"/>
                </a:lnTo>
                <a:lnTo>
                  <a:pt x="1031240" y="1536700"/>
                </a:lnTo>
                <a:lnTo>
                  <a:pt x="1042669" y="1536700"/>
                </a:lnTo>
                <a:lnTo>
                  <a:pt x="1068070" y="1511300"/>
                </a:lnTo>
                <a:lnTo>
                  <a:pt x="1079500" y="1511300"/>
                </a:lnTo>
                <a:lnTo>
                  <a:pt x="1092200" y="1498600"/>
                </a:lnTo>
                <a:lnTo>
                  <a:pt x="1104900" y="1498600"/>
                </a:lnTo>
                <a:lnTo>
                  <a:pt x="1127760" y="1485900"/>
                </a:lnTo>
                <a:lnTo>
                  <a:pt x="852169" y="1485900"/>
                </a:lnTo>
                <a:lnTo>
                  <a:pt x="842010" y="1473200"/>
                </a:lnTo>
                <a:lnTo>
                  <a:pt x="833119" y="1473200"/>
                </a:lnTo>
                <a:lnTo>
                  <a:pt x="825500" y="1460500"/>
                </a:lnTo>
                <a:lnTo>
                  <a:pt x="820419" y="1447800"/>
                </a:lnTo>
                <a:lnTo>
                  <a:pt x="816610" y="1435100"/>
                </a:lnTo>
                <a:lnTo>
                  <a:pt x="815340" y="1422400"/>
                </a:lnTo>
                <a:lnTo>
                  <a:pt x="816610" y="1422400"/>
                </a:lnTo>
                <a:lnTo>
                  <a:pt x="821690" y="1397000"/>
                </a:lnTo>
                <a:lnTo>
                  <a:pt x="826769" y="1397000"/>
                </a:lnTo>
                <a:lnTo>
                  <a:pt x="756285" y="1358900"/>
                </a:lnTo>
                <a:lnTo>
                  <a:pt x="661669" y="1358900"/>
                </a:lnTo>
                <a:lnTo>
                  <a:pt x="657860" y="1346200"/>
                </a:lnTo>
                <a:close/>
              </a:path>
              <a:path w="1539240" h="1587500">
                <a:moveTo>
                  <a:pt x="1197610" y="1422400"/>
                </a:moveTo>
                <a:lnTo>
                  <a:pt x="934719" y="1422400"/>
                </a:lnTo>
                <a:lnTo>
                  <a:pt x="933450" y="1435100"/>
                </a:lnTo>
                <a:lnTo>
                  <a:pt x="929640" y="1447800"/>
                </a:lnTo>
                <a:lnTo>
                  <a:pt x="924560" y="1460500"/>
                </a:lnTo>
                <a:lnTo>
                  <a:pt x="916940" y="1473200"/>
                </a:lnTo>
                <a:lnTo>
                  <a:pt x="908050" y="1473200"/>
                </a:lnTo>
                <a:lnTo>
                  <a:pt x="897890" y="1485900"/>
                </a:lnTo>
                <a:lnTo>
                  <a:pt x="1127760" y="1485900"/>
                </a:lnTo>
                <a:lnTo>
                  <a:pt x="1140460" y="1473200"/>
                </a:lnTo>
                <a:lnTo>
                  <a:pt x="1163320" y="1447800"/>
                </a:lnTo>
                <a:lnTo>
                  <a:pt x="1174750" y="1447800"/>
                </a:lnTo>
                <a:lnTo>
                  <a:pt x="1197610" y="1422400"/>
                </a:lnTo>
                <a:close/>
              </a:path>
              <a:path w="1539240" h="1587500">
                <a:moveTo>
                  <a:pt x="1244600" y="25400"/>
                </a:moveTo>
                <a:lnTo>
                  <a:pt x="1078230" y="25400"/>
                </a:lnTo>
                <a:lnTo>
                  <a:pt x="1064260" y="50800"/>
                </a:lnTo>
                <a:lnTo>
                  <a:pt x="1052830" y="63500"/>
                </a:lnTo>
                <a:lnTo>
                  <a:pt x="1042669" y="76200"/>
                </a:lnTo>
                <a:lnTo>
                  <a:pt x="1036319" y="101600"/>
                </a:lnTo>
                <a:lnTo>
                  <a:pt x="1032510" y="114300"/>
                </a:lnTo>
                <a:lnTo>
                  <a:pt x="1031240" y="139700"/>
                </a:lnTo>
                <a:lnTo>
                  <a:pt x="1032510" y="152400"/>
                </a:lnTo>
                <a:lnTo>
                  <a:pt x="1037590" y="177800"/>
                </a:lnTo>
                <a:lnTo>
                  <a:pt x="693419" y="177800"/>
                </a:lnTo>
                <a:lnTo>
                  <a:pt x="650240" y="190500"/>
                </a:lnTo>
                <a:lnTo>
                  <a:pt x="609600" y="190500"/>
                </a:lnTo>
                <a:lnTo>
                  <a:pt x="589280" y="203200"/>
                </a:lnTo>
                <a:lnTo>
                  <a:pt x="548640" y="203200"/>
                </a:lnTo>
                <a:lnTo>
                  <a:pt x="529590" y="215900"/>
                </a:lnTo>
                <a:lnTo>
                  <a:pt x="510539" y="215900"/>
                </a:lnTo>
                <a:lnTo>
                  <a:pt x="472439" y="228600"/>
                </a:lnTo>
                <a:lnTo>
                  <a:pt x="454659" y="241300"/>
                </a:lnTo>
                <a:lnTo>
                  <a:pt x="436880" y="241300"/>
                </a:lnTo>
                <a:lnTo>
                  <a:pt x="400050" y="254000"/>
                </a:lnTo>
                <a:lnTo>
                  <a:pt x="363220" y="279400"/>
                </a:lnTo>
                <a:lnTo>
                  <a:pt x="327660" y="292100"/>
                </a:lnTo>
                <a:lnTo>
                  <a:pt x="294640" y="304800"/>
                </a:lnTo>
                <a:lnTo>
                  <a:pt x="262890" y="330200"/>
                </a:lnTo>
                <a:lnTo>
                  <a:pt x="232410" y="342900"/>
                </a:lnTo>
                <a:lnTo>
                  <a:pt x="204470" y="368300"/>
                </a:lnTo>
                <a:lnTo>
                  <a:pt x="177800" y="381000"/>
                </a:lnTo>
                <a:lnTo>
                  <a:pt x="151130" y="406400"/>
                </a:lnTo>
                <a:lnTo>
                  <a:pt x="128270" y="431800"/>
                </a:lnTo>
                <a:lnTo>
                  <a:pt x="106680" y="444500"/>
                </a:lnTo>
                <a:lnTo>
                  <a:pt x="86360" y="469900"/>
                </a:lnTo>
                <a:lnTo>
                  <a:pt x="53340" y="520700"/>
                </a:lnTo>
                <a:lnTo>
                  <a:pt x="27940" y="571500"/>
                </a:lnTo>
                <a:lnTo>
                  <a:pt x="8890" y="622300"/>
                </a:lnTo>
                <a:lnTo>
                  <a:pt x="1270" y="673100"/>
                </a:lnTo>
                <a:lnTo>
                  <a:pt x="0" y="711200"/>
                </a:lnTo>
                <a:lnTo>
                  <a:pt x="2540" y="736600"/>
                </a:lnTo>
                <a:lnTo>
                  <a:pt x="7620" y="762000"/>
                </a:lnTo>
                <a:lnTo>
                  <a:pt x="15240" y="787400"/>
                </a:lnTo>
                <a:lnTo>
                  <a:pt x="21590" y="812800"/>
                </a:lnTo>
                <a:lnTo>
                  <a:pt x="27940" y="825500"/>
                </a:lnTo>
                <a:lnTo>
                  <a:pt x="35560" y="850900"/>
                </a:lnTo>
                <a:lnTo>
                  <a:pt x="44450" y="863600"/>
                </a:lnTo>
                <a:lnTo>
                  <a:pt x="52069" y="876300"/>
                </a:lnTo>
                <a:lnTo>
                  <a:pt x="62229" y="889000"/>
                </a:lnTo>
                <a:lnTo>
                  <a:pt x="71120" y="901700"/>
                </a:lnTo>
                <a:lnTo>
                  <a:pt x="111760" y="952500"/>
                </a:lnTo>
                <a:lnTo>
                  <a:pt x="146050" y="990600"/>
                </a:lnTo>
                <a:lnTo>
                  <a:pt x="157480" y="990600"/>
                </a:lnTo>
                <a:lnTo>
                  <a:pt x="168910" y="1003300"/>
                </a:lnTo>
                <a:lnTo>
                  <a:pt x="209550" y="1028700"/>
                </a:lnTo>
                <a:lnTo>
                  <a:pt x="231140" y="1041400"/>
                </a:lnTo>
                <a:lnTo>
                  <a:pt x="250190" y="1054100"/>
                </a:lnTo>
                <a:lnTo>
                  <a:pt x="271780" y="1066800"/>
                </a:lnTo>
                <a:lnTo>
                  <a:pt x="290830" y="1079500"/>
                </a:lnTo>
                <a:lnTo>
                  <a:pt x="312420" y="1092200"/>
                </a:lnTo>
                <a:lnTo>
                  <a:pt x="350520" y="1130300"/>
                </a:lnTo>
                <a:lnTo>
                  <a:pt x="368300" y="1143000"/>
                </a:lnTo>
                <a:lnTo>
                  <a:pt x="386080" y="1168400"/>
                </a:lnTo>
                <a:lnTo>
                  <a:pt x="417830" y="1206500"/>
                </a:lnTo>
                <a:lnTo>
                  <a:pt x="444500" y="1257300"/>
                </a:lnTo>
                <a:lnTo>
                  <a:pt x="464819" y="1308100"/>
                </a:lnTo>
                <a:lnTo>
                  <a:pt x="485139" y="1358900"/>
                </a:lnTo>
                <a:lnTo>
                  <a:pt x="508000" y="1397000"/>
                </a:lnTo>
                <a:lnTo>
                  <a:pt x="519430" y="1422400"/>
                </a:lnTo>
                <a:lnTo>
                  <a:pt x="532130" y="1435100"/>
                </a:lnTo>
                <a:lnTo>
                  <a:pt x="543560" y="1460500"/>
                </a:lnTo>
                <a:lnTo>
                  <a:pt x="654050" y="1346200"/>
                </a:lnTo>
                <a:lnTo>
                  <a:pt x="645160" y="1333500"/>
                </a:lnTo>
                <a:lnTo>
                  <a:pt x="637540" y="1333500"/>
                </a:lnTo>
                <a:lnTo>
                  <a:pt x="633730" y="1320800"/>
                </a:lnTo>
                <a:lnTo>
                  <a:pt x="632460" y="1308100"/>
                </a:lnTo>
                <a:lnTo>
                  <a:pt x="633730" y="1295400"/>
                </a:lnTo>
                <a:lnTo>
                  <a:pt x="637540" y="1282700"/>
                </a:lnTo>
                <a:lnTo>
                  <a:pt x="642619" y="1270000"/>
                </a:lnTo>
                <a:lnTo>
                  <a:pt x="650240" y="1257300"/>
                </a:lnTo>
                <a:lnTo>
                  <a:pt x="657860" y="1257300"/>
                </a:lnTo>
                <a:lnTo>
                  <a:pt x="668019" y="1244600"/>
                </a:lnTo>
                <a:lnTo>
                  <a:pt x="1027429" y="1244600"/>
                </a:lnTo>
                <a:lnTo>
                  <a:pt x="1021079" y="1231900"/>
                </a:lnTo>
                <a:lnTo>
                  <a:pt x="1016000" y="1219200"/>
                </a:lnTo>
                <a:lnTo>
                  <a:pt x="1014729" y="1206500"/>
                </a:lnTo>
                <a:lnTo>
                  <a:pt x="1016000" y="1193800"/>
                </a:lnTo>
                <a:lnTo>
                  <a:pt x="1021079" y="1181100"/>
                </a:lnTo>
                <a:lnTo>
                  <a:pt x="1028700" y="1168400"/>
                </a:lnTo>
                <a:lnTo>
                  <a:pt x="1037590" y="1155700"/>
                </a:lnTo>
                <a:lnTo>
                  <a:pt x="1047750" y="1117600"/>
                </a:lnTo>
                <a:lnTo>
                  <a:pt x="449580" y="1117600"/>
                </a:lnTo>
                <a:lnTo>
                  <a:pt x="444500" y="1104900"/>
                </a:lnTo>
                <a:lnTo>
                  <a:pt x="430530" y="1104900"/>
                </a:lnTo>
                <a:lnTo>
                  <a:pt x="426719" y="1092200"/>
                </a:lnTo>
                <a:lnTo>
                  <a:pt x="424180" y="1092200"/>
                </a:lnTo>
                <a:lnTo>
                  <a:pt x="424180" y="1054100"/>
                </a:lnTo>
                <a:lnTo>
                  <a:pt x="426719" y="1041400"/>
                </a:lnTo>
                <a:lnTo>
                  <a:pt x="430530" y="1041400"/>
                </a:lnTo>
                <a:lnTo>
                  <a:pt x="438150" y="1028700"/>
                </a:lnTo>
                <a:lnTo>
                  <a:pt x="457200" y="1016000"/>
                </a:lnTo>
                <a:lnTo>
                  <a:pt x="599440" y="1016000"/>
                </a:lnTo>
                <a:lnTo>
                  <a:pt x="604519" y="990600"/>
                </a:lnTo>
                <a:lnTo>
                  <a:pt x="608330" y="952500"/>
                </a:lnTo>
                <a:lnTo>
                  <a:pt x="613410" y="914400"/>
                </a:lnTo>
                <a:lnTo>
                  <a:pt x="618490" y="838200"/>
                </a:lnTo>
                <a:lnTo>
                  <a:pt x="615950" y="800100"/>
                </a:lnTo>
                <a:lnTo>
                  <a:pt x="610869" y="762000"/>
                </a:lnTo>
                <a:lnTo>
                  <a:pt x="600710" y="711200"/>
                </a:lnTo>
                <a:lnTo>
                  <a:pt x="594360" y="698500"/>
                </a:lnTo>
                <a:lnTo>
                  <a:pt x="581660" y="660400"/>
                </a:lnTo>
                <a:lnTo>
                  <a:pt x="574040" y="647700"/>
                </a:lnTo>
                <a:lnTo>
                  <a:pt x="565150" y="635000"/>
                </a:lnTo>
                <a:lnTo>
                  <a:pt x="557530" y="609600"/>
                </a:lnTo>
                <a:lnTo>
                  <a:pt x="539750" y="584200"/>
                </a:lnTo>
                <a:lnTo>
                  <a:pt x="519430" y="558800"/>
                </a:lnTo>
                <a:lnTo>
                  <a:pt x="497839" y="533400"/>
                </a:lnTo>
                <a:lnTo>
                  <a:pt x="486409" y="520700"/>
                </a:lnTo>
                <a:lnTo>
                  <a:pt x="681990" y="520700"/>
                </a:lnTo>
                <a:lnTo>
                  <a:pt x="688340" y="457200"/>
                </a:lnTo>
                <a:lnTo>
                  <a:pt x="415289" y="457200"/>
                </a:lnTo>
                <a:lnTo>
                  <a:pt x="412750" y="444500"/>
                </a:lnTo>
                <a:lnTo>
                  <a:pt x="411480" y="444500"/>
                </a:lnTo>
                <a:lnTo>
                  <a:pt x="411480" y="406400"/>
                </a:lnTo>
                <a:lnTo>
                  <a:pt x="412750" y="393700"/>
                </a:lnTo>
                <a:lnTo>
                  <a:pt x="415289" y="393700"/>
                </a:lnTo>
                <a:lnTo>
                  <a:pt x="422909" y="381000"/>
                </a:lnTo>
                <a:lnTo>
                  <a:pt x="957579" y="381000"/>
                </a:lnTo>
                <a:lnTo>
                  <a:pt x="1097280" y="190500"/>
                </a:lnTo>
                <a:lnTo>
                  <a:pt x="1088390" y="177800"/>
                </a:lnTo>
                <a:lnTo>
                  <a:pt x="1082040" y="152400"/>
                </a:lnTo>
                <a:lnTo>
                  <a:pt x="1078230" y="139700"/>
                </a:lnTo>
                <a:lnTo>
                  <a:pt x="1079500" y="127000"/>
                </a:lnTo>
                <a:lnTo>
                  <a:pt x="1082040" y="114300"/>
                </a:lnTo>
                <a:lnTo>
                  <a:pt x="1088390" y="88900"/>
                </a:lnTo>
                <a:lnTo>
                  <a:pt x="1098550" y="76200"/>
                </a:lnTo>
                <a:lnTo>
                  <a:pt x="1109980" y="63500"/>
                </a:lnTo>
                <a:lnTo>
                  <a:pt x="1123950" y="63500"/>
                </a:lnTo>
                <a:lnTo>
                  <a:pt x="1139190" y="50800"/>
                </a:lnTo>
                <a:lnTo>
                  <a:pt x="1264920" y="50800"/>
                </a:lnTo>
                <a:lnTo>
                  <a:pt x="1258570" y="38100"/>
                </a:lnTo>
                <a:lnTo>
                  <a:pt x="1252220" y="38100"/>
                </a:lnTo>
                <a:lnTo>
                  <a:pt x="1244600" y="25400"/>
                </a:lnTo>
                <a:close/>
              </a:path>
              <a:path w="1539240" h="1587500">
                <a:moveTo>
                  <a:pt x="1054100" y="1257300"/>
                </a:moveTo>
                <a:lnTo>
                  <a:pt x="1036319" y="1257300"/>
                </a:lnTo>
                <a:lnTo>
                  <a:pt x="905510" y="1384300"/>
                </a:lnTo>
                <a:lnTo>
                  <a:pt x="916940" y="1384300"/>
                </a:lnTo>
                <a:lnTo>
                  <a:pt x="922019" y="1397000"/>
                </a:lnTo>
                <a:lnTo>
                  <a:pt x="925829" y="1397000"/>
                </a:lnTo>
                <a:lnTo>
                  <a:pt x="929640" y="1409700"/>
                </a:lnTo>
                <a:lnTo>
                  <a:pt x="932179" y="1409700"/>
                </a:lnTo>
                <a:lnTo>
                  <a:pt x="933450" y="1422400"/>
                </a:lnTo>
                <a:lnTo>
                  <a:pt x="1209040" y="1422400"/>
                </a:lnTo>
                <a:lnTo>
                  <a:pt x="1220470" y="1409700"/>
                </a:lnTo>
                <a:lnTo>
                  <a:pt x="1239520" y="1384300"/>
                </a:lnTo>
                <a:lnTo>
                  <a:pt x="1257300" y="1371600"/>
                </a:lnTo>
                <a:lnTo>
                  <a:pt x="1276350" y="1358900"/>
                </a:lnTo>
                <a:lnTo>
                  <a:pt x="1292860" y="1333500"/>
                </a:lnTo>
                <a:lnTo>
                  <a:pt x="1310640" y="1320800"/>
                </a:lnTo>
                <a:lnTo>
                  <a:pt x="1343660" y="1270000"/>
                </a:lnTo>
                <a:lnTo>
                  <a:pt x="1057910" y="1270000"/>
                </a:lnTo>
                <a:lnTo>
                  <a:pt x="1054100" y="1257300"/>
                </a:lnTo>
                <a:close/>
              </a:path>
              <a:path w="1539240" h="1587500">
                <a:moveTo>
                  <a:pt x="1027429" y="1244600"/>
                </a:moveTo>
                <a:lnTo>
                  <a:pt x="715010" y="1244600"/>
                </a:lnTo>
                <a:lnTo>
                  <a:pt x="725169" y="1257300"/>
                </a:lnTo>
                <a:lnTo>
                  <a:pt x="734060" y="1257300"/>
                </a:lnTo>
                <a:lnTo>
                  <a:pt x="746760" y="1282700"/>
                </a:lnTo>
                <a:lnTo>
                  <a:pt x="749300" y="1295400"/>
                </a:lnTo>
                <a:lnTo>
                  <a:pt x="750569" y="1308100"/>
                </a:lnTo>
                <a:lnTo>
                  <a:pt x="749300" y="1320800"/>
                </a:lnTo>
                <a:lnTo>
                  <a:pt x="745490" y="1320800"/>
                </a:lnTo>
                <a:lnTo>
                  <a:pt x="740410" y="1333500"/>
                </a:lnTo>
                <a:lnTo>
                  <a:pt x="732790" y="1346200"/>
                </a:lnTo>
                <a:lnTo>
                  <a:pt x="826769" y="1397000"/>
                </a:lnTo>
                <a:lnTo>
                  <a:pt x="830579" y="1384300"/>
                </a:lnTo>
                <a:lnTo>
                  <a:pt x="842010" y="1384300"/>
                </a:lnTo>
                <a:lnTo>
                  <a:pt x="847090" y="1371600"/>
                </a:lnTo>
                <a:lnTo>
                  <a:pt x="918591" y="1371600"/>
                </a:lnTo>
                <a:lnTo>
                  <a:pt x="1036319" y="1257300"/>
                </a:lnTo>
                <a:lnTo>
                  <a:pt x="1027429" y="1244600"/>
                </a:lnTo>
                <a:close/>
              </a:path>
              <a:path w="1539240" h="1587500">
                <a:moveTo>
                  <a:pt x="918591" y="1371600"/>
                </a:moveTo>
                <a:lnTo>
                  <a:pt x="902969" y="1371600"/>
                </a:lnTo>
                <a:lnTo>
                  <a:pt x="905510" y="1384300"/>
                </a:lnTo>
                <a:lnTo>
                  <a:pt x="918591" y="1371600"/>
                </a:lnTo>
                <a:close/>
              </a:path>
              <a:path w="1539240" h="1587500">
                <a:moveTo>
                  <a:pt x="732790" y="1346200"/>
                </a:moveTo>
                <a:lnTo>
                  <a:pt x="723900" y="1346200"/>
                </a:lnTo>
                <a:lnTo>
                  <a:pt x="708660" y="1358900"/>
                </a:lnTo>
                <a:lnTo>
                  <a:pt x="756285" y="1358900"/>
                </a:lnTo>
                <a:lnTo>
                  <a:pt x="732790" y="1346200"/>
                </a:lnTo>
                <a:close/>
              </a:path>
              <a:path w="1539240" h="1587500">
                <a:moveTo>
                  <a:pt x="1430020" y="1143000"/>
                </a:moveTo>
                <a:lnTo>
                  <a:pt x="1074420" y="1143000"/>
                </a:lnTo>
                <a:lnTo>
                  <a:pt x="1085850" y="1155700"/>
                </a:lnTo>
                <a:lnTo>
                  <a:pt x="1107440" y="1155700"/>
                </a:lnTo>
                <a:lnTo>
                  <a:pt x="1122680" y="1168400"/>
                </a:lnTo>
                <a:lnTo>
                  <a:pt x="1127760" y="1181100"/>
                </a:lnTo>
                <a:lnTo>
                  <a:pt x="1131570" y="1193800"/>
                </a:lnTo>
                <a:lnTo>
                  <a:pt x="1132840" y="1206500"/>
                </a:lnTo>
                <a:lnTo>
                  <a:pt x="1131570" y="1219200"/>
                </a:lnTo>
                <a:lnTo>
                  <a:pt x="1127760" y="1231900"/>
                </a:lnTo>
                <a:lnTo>
                  <a:pt x="1122680" y="1244600"/>
                </a:lnTo>
                <a:lnTo>
                  <a:pt x="1107440" y="1257300"/>
                </a:lnTo>
                <a:lnTo>
                  <a:pt x="1097280" y="1257300"/>
                </a:lnTo>
                <a:lnTo>
                  <a:pt x="1085850" y="1270000"/>
                </a:lnTo>
                <a:lnTo>
                  <a:pt x="1343660" y="1270000"/>
                </a:lnTo>
                <a:lnTo>
                  <a:pt x="1358900" y="1257300"/>
                </a:lnTo>
                <a:lnTo>
                  <a:pt x="1375410" y="1231900"/>
                </a:lnTo>
                <a:lnTo>
                  <a:pt x="1389380" y="1206500"/>
                </a:lnTo>
                <a:lnTo>
                  <a:pt x="1403350" y="1193800"/>
                </a:lnTo>
                <a:lnTo>
                  <a:pt x="1417320" y="1168400"/>
                </a:lnTo>
                <a:lnTo>
                  <a:pt x="1430020" y="1143000"/>
                </a:lnTo>
                <a:close/>
              </a:path>
              <a:path w="1539240" h="1587500">
                <a:moveTo>
                  <a:pt x="1264920" y="50800"/>
                </a:moveTo>
                <a:lnTo>
                  <a:pt x="1187450" y="50800"/>
                </a:lnTo>
                <a:lnTo>
                  <a:pt x="1201420" y="63500"/>
                </a:lnTo>
                <a:lnTo>
                  <a:pt x="1216660" y="63500"/>
                </a:lnTo>
                <a:lnTo>
                  <a:pt x="1228090" y="76200"/>
                </a:lnTo>
                <a:lnTo>
                  <a:pt x="1236980" y="88900"/>
                </a:lnTo>
                <a:lnTo>
                  <a:pt x="1243330" y="114300"/>
                </a:lnTo>
                <a:lnTo>
                  <a:pt x="1247140" y="127000"/>
                </a:lnTo>
                <a:lnTo>
                  <a:pt x="1247140" y="139700"/>
                </a:lnTo>
                <a:lnTo>
                  <a:pt x="1244600" y="152400"/>
                </a:lnTo>
                <a:lnTo>
                  <a:pt x="1243330" y="152400"/>
                </a:lnTo>
                <a:lnTo>
                  <a:pt x="1238250" y="177800"/>
                </a:lnTo>
                <a:lnTo>
                  <a:pt x="1223010" y="190500"/>
                </a:lnTo>
                <a:lnTo>
                  <a:pt x="1216660" y="203200"/>
                </a:lnTo>
                <a:lnTo>
                  <a:pt x="1207770" y="203200"/>
                </a:lnTo>
                <a:lnTo>
                  <a:pt x="1198880" y="215900"/>
                </a:lnTo>
                <a:lnTo>
                  <a:pt x="1136650" y="215900"/>
                </a:lnTo>
                <a:lnTo>
                  <a:pt x="1016000" y="381000"/>
                </a:lnTo>
                <a:lnTo>
                  <a:pt x="1240790" y="381000"/>
                </a:lnTo>
                <a:lnTo>
                  <a:pt x="1244600" y="393700"/>
                </a:lnTo>
                <a:lnTo>
                  <a:pt x="1249680" y="393700"/>
                </a:lnTo>
                <a:lnTo>
                  <a:pt x="1252220" y="406400"/>
                </a:lnTo>
                <a:lnTo>
                  <a:pt x="1252220" y="444500"/>
                </a:lnTo>
                <a:lnTo>
                  <a:pt x="1249680" y="444500"/>
                </a:lnTo>
                <a:lnTo>
                  <a:pt x="1247140" y="457200"/>
                </a:lnTo>
                <a:lnTo>
                  <a:pt x="688340" y="457200"/>
                </a:lnTo>
                <a:lnTo>
                  <a:pt x="681990" y="520700"/>
                </a:lnTo>
                <a:lnTo>
                  <a:pt x="1162050" y="520700"/>
                </a:lnTo>
                <a:lnTo>
                  <a:pt x="1139190" y="546100"/>
                </a:lnTo>
                <a:lnTo>
                  <a:pt x="1108710" y="584200"/>
                </a:lnTo>
                <a:lnTo>
                  <a:pt x="1082040" y="635000"/>
                </a:lnTo>
                <a:lnTo>
                  <a:pt x="1066800" y="660400"/>
                </a:lnTo>
                <a:lnTo>
                  <a:pt x="1059180" y="685800"/>
                </a:lnTo>
                <a:lnTo>
                  <a:pt x="1052830" y="698500"/>
                </a:lnTo>
                <a:lnTo>
                  <a:pt x="1047750" y="711200"/>
                </a:lnTo>
                <a:lnTo>
                  <a:pt x="1037590" y="762000"/>
                </a:lnTo>
                <a:lnTo>
                  <a:pt x="1031240" y="800100"/>
                </a:lnTo>
                <a:lnTo>
                  <a:pt x="1026160" y="825500"/>
                </a:lnTo>
                <a:lnTo>
                  <a:pt x="1023619" y="863600"/>
                </a:lnTo>
                <a:lnTo>
                  <a:pt x="1024890" y="901700"/>
                </a:lnTo>
                <a:lnTo>
                  <a:pt x="1027429" y="927100"/>
                </a:lnTo>
                <a:lnTo>
                  <a:pt x="1032510" y="965200"/>
                </a:lnTo>
                <a:lnTo>
                  <a:pt x="1040129" y="990600"/>
                </a:lnTo>
                <a:lnTo>
                  <a:pt x="1049020" y="1016000"/>
                </a:lnTo>
                <a:lnTo>
                  <a:pt x="1198880" y="1016000"/>
                </a:lnTo>
                <a:lnTo>
                  <a:pt x="1215390" y="1028700"/>
                </a:lnTo>
                <a:lnTo>
                  <a:pt x="1219200" y="1041400"/>
                </a:lnTo>
                <a:lnTo>
                  <a:pt x="1221740" y="1041400"/>
                </a:lnTo>
                <a:lnTo>
                  <a:pt x="1224280" y="1054100"/>
                </a:lnTo>
                <a:lnTo>
                  <a:pt x="1224280" y="1092200"/>
                </a:lnTo>
                <a:lnTo>
                  <a:pt x="1221740" y="1092200"/>
                </a:lnTo>
                <a:lnTo>
                  <a:pt x="1219200" y="1104900"/>
                </a:lnTo>
                <a:lnTo>
                  <a:pt x="1203960" y="1104900"/>
                </a:lnTo>
                <a:lnTo>
                  <a:pt x="1198880" y="1117600"/>
                </a:lnTo>
                <a:lnTo>
                  <a:pt x="1047750" y="1117600"/>
                </a:lnTo>
                <a:lnTo>
                  <a:pt x="1037590" y="1155700"/>
                </a:lnTo>
                <a:lnTo>
                  <a:pt x="1064260" y="1155700"/>
                </a:lnTo>
                <a:lnTo>
                  <a:pt x="1069340" y="1143000"/>
                </a:lnTo>
                <a:lnTo>
                  <a:pt x="1430020" y="1143000"/>
                </a:lnTo>
                <a:lnTo>
                  <a:pt x="1442720" y="1117600"/>
                </a:lnTo>
                <a:lnTo>
                  <a:pt x="1454150" y="1092200"/>
                </a:lnTo>
                <a:lnTo>
                  <a:pt x="1464310" y="1079500"/>
                </a:lnTo>
                <a:lnTo>
                  <a:pt x="1488440" y="1016000"/>
                </a:lnTo>
                <a:lnTo>
                  <a:pt x="1507490" y="965200"/>
                </a:lnTo>
                <a:lnTo>
                  <a:pt x="1522730" y="901700"/>
                </a:lnTo>
                <a:lnTo>
                  <a:pt x="1532890" y="838200"/>
                </a:lnTo>
                <a:lnTo>
                  <a:pt x="1539240" y="787400"/>
                </a:lnTo>
                <a:lnTo>
                  <a:pt x="1539240" y="723900"/>
                </a:lnTo>
                <a:lnTo>
                  <a:pt x="1534160" y="673100"/>
                </a:lnTo>
                <a:lnTo>
                  <a:pt x="1522730" y="609600"/>
                </a:lnTo>
                <a:lnTo>
                  <a:pt x="1517650" y="584200"/>
                </a:lnTo>
                <a:lnTo>
                  <a:pt x="1512570" y="571500"/>
                </a:lnTo>
                <a:lnTo>
                  <a:pt x="1504950" y="546100"/>
                </a:lnTo>
                <a:lnTo>
                  <a:pt x="1498600" y="533400"/>
                </a:lnTo>
                <a:lnTo>
                  <a:pt x="1490980" y="508000"/>
                </a:lnTo>
                <a:lnTo>
                  <a:pt x="1480820" y="495300"/>
                </a:lnTo>
                <a:lnTo>
                  <a:pt x="1471930" y="469900"/>
                </a:lnTo>
                <a:lnTo>
                  <a:pt x="1461770" y="457200"/>
                </a:lnTo>
                <a:lnTo>
                  <a:pt x="1438910" y="419100"/>
                </a:lnTo>
                <a:lnTo>
                  <a:pt x="1427480" y="406400"/>
                </a:lnTo>
                <a:lnTo>
                  <a:pt x="1414780" y="393700"/>
                </a:lnTo>
                <a:lnTo>
                  <a:pt x="1402080" y="368300"/>
                </a:lnTo>
                <a:lnTo>
                  <a:pt x="1389380" y="355600"/>
                </a:lnTo>
                <a:lnTo>
                  <a:pt x="1347470" y="317500"/>
                </a:lnTo>
                <a:lnTo>
                  <a:pt x="1316990" y="292100"/>
                </a:lnTo>
                <a:lnTo>
                  <a:pt x="1303020" y="279400"/>
                </a:lnTo>
                <a:lnTo>
                  <a:pt x="1286510" y="266700"/>
                </a:lnTo>
                <a:lnTo>
                  <a:pt x="1271270" y="254000"/>
                </a:lnTo>
                <a:lnTo>
                  <a:pt x="1238250" y="241300"/>
                </a:lnTo>
                <a:lnTo>
                  <a:pt x="1247140" y="241300"/>
                </a:lnTo>
                <a:lnTo>
                  <a:pt x="1257300" y="228600"/>
                </a:lnTo>
                <a:lnTo>
                  <a:pt x="1280160" y="190500"/>
                </a:lnTo>
                <a:lnTo>
                  <a:pt x="1289050" y="165100"/>
                </a:lnTo>
                <a:lnTo>
                  <a:pt x="1292860" y="165100"/>
                </a:lnTo>
                <a:lnTo>
                  <a:pt x="1294130" y="139700"/>
                </a:lnTo>
                <a:lnTo>
                  <a:pt x="1295400" y="127000"/>
                </a:lnTo>
                <a:lnTo>
                  <a:pt x="1292860" y="101600"/>
                </a:lnTo>
                <a:lnTo>
                  <a:pt x="1285240" y="76200"/>
                </a:lnTo>
                <a:lnTo>
                  <a:pt x="1278890" y="76200"/>
                </a:lnTo>
                <a:lnTo>
                  <a:pt x="1272540" y="63500"/>
                </a:lnTo>
                <a:lnTo>
                  <a:pt x="1264920" y="50800"/>
                </a:lnTo>
                <a:close/>
              </a:path>
              <a:path w="1539240" h="1587500">
                <a:moveTo>
                  <a:pt x="1003300" y="165100"/>
                </a:moveTo>
                <a:lnTo>
                  <a:pt x="756919" y="165100"/>
                </a:lnTo>
                <a:lnTo>
                  <a:pt x="713740" y="177800"/>
                </a:lnTo>
                <a:lnTo>
                  <a:pt x="1021079" y="177800"/>
                </a:lnTo>
                <a:lnTo>
                  <a:pt x="1003300" y="165100"/>
                </a:lnTo>
                <a:close/>
              </a:path>
              <a:path w="1539240" h="1587500">
                <a:moveTo>
                  <a:pt x="1220470" y="12700"/>
                </a:moveTo>
                <a:lnTo>
                  <a:pt x="1107440" y="12700"/>
                </a:lnTo>
                <a:lnTo>
                  <a:pt x="1093470" y="25400"/>
                </a:lnTo>
                <a:lnTo>
                  <a:pt x="1229360" y="25400"/>
                </a:lnTo>
                <a:lnTo>
                  <a:pt x="1220470" y="12700"/>
                </a:lnTo>
                <a:close/>
              </a:path>
              <a:path w="1539240" h="1587500">
                <a:moveTo>
                  <a:pt x="1188720" y="0"/>
                </a:moveTo>
                <a:lnTo>
                  <a:pt x="1139190" y="0"/>
                </a:lnTo>
                <a:lnTo>
                  <a:pt x="1122680" y="12700"/>
                </a:lnTo>
                <a:lnTo>
                  <a:pt x="1203960" y="12700"/>
                </a:lnTo>
                <a:lnTo>
                  <a:pt x="1188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80719" y="605790"/>
            <a:ext cx="326390" cy="379730"/>
          </a:xfrm>
          <a:custGeom>
            <a:avLst/>
            <a:gdLst/>
            <a:ahLst/>
            <a:cxnLst/>
            <a:rect l="l" t="t" r="r" b="b"/>
            <a:pathLst>
              <a:path w="326390" h="379730">
                <a:moveTo>
                  <a:pt x="191097" y="46989"/>
                </a:moveTo>
                <a:lnTo>
                  <a:pt x="115570" y="46989"/>
                </a:lnTo>
                <a:lnTo>
                  <a:pt x="127000" y="48260"/>
                </a:lnTo>
                <a:lnTo>
                  <a:pt x="135889" y="52070"/>
                </a:lnTo>
                <a:lnTo>
                  <a:pt x="142239" y="57150"/>
                </a:lnTo>
                <a:lnTo>
                  <a:pt x="147320" y="63500"/>
                </a:lnTo>
                <a:lnTo>
                  <a:pt x="149860" y="69850"/>
                </a:lnTo>
                <a:lnTo>
                  <a:pt x="151129" y="76200"/>
                </a:lnTo>
                <a:lnTo>
                  <a:pt x="151129" y="90170"/>
                </a:lnTo>
                <a:lnTo>
                  <a:pt x="148589" y="102870"/>
                </a:lnTo>
                <a:lnTo>
                  <a:pt x="144779" y="109220"/>
                </a:lnTo>
                <a:lnTo>
                  <a:pt x="140970" y="114300"/>
                </a:lnTo>
                <a:lnTo>
                  <a:pt x="128270" y="121920"/>
                </a:lnTo>
                <a:lnTo>
                  <a:pt x="66039" y="121920"/>
                </a:lnTo>
                <a:lnTo>
                  <a:pt x="184149" y="254000"/>
                </a:lnTo>
                <a:lnTo>
                  <a:pt x="111759" y="351789"/>
                </a:lnTo>
                <a:lnTo>
                  <a:pt x="149860" y="379730"/>
                </a:lnTo>
                <a:lnTo>
                  <a:pt x="217170" y="290830"/>
                </a:lnTo>
                <a:lnTo>
                  <a:pt x="280105" y="290830"/>
                </a:lnTo>
                <a:lnTo>
                  <a:pt x="245110" y="251460"/>
                </a:lnTo>
                <a:lnTo>
                  <a:pt x="272049" y="215900"/>
                </a:lnTo>
                <a:lnTo>
                  <a:pt x="213360" y="215900"/>
                </a:lnTo>
                <a:lnTo>
                  <a:pt x="161289" y="158750"/>
                </a:lnTo>
                <a:lnTo>
                  <a:pt x="166370" y="156210"/>
                </a:lnTo>
                <a:lnTo>
                  <a:pt x="168910" y="152400"/>
                </a:lnTo>
                <a:lnTo>
                  <a:pt x="172720" y="149860"/>
                </a:lnTo>
                <a:lnTo>
                  <a:pt x="175260" y="146050"/>
                </a:lnTo>
                <a:lnTo>
                  <a:pt x="179070" y="143510"/>
                </a:lnTo>
                <a:lnTo>
                  <a:pt x="182879" y="138430"/>
                </a:lnTo>
                <a:lnTo>
                  <a:pt x="185420" y="135889"/>
                </a:lnTo>
                <a:lnTo>
                  <a:pt x="187960" y="132080"/>
                </a:lnTo>
                <a:lnTo>
                  <a:pt x="196849" y="109220"/>
                </a:lnTo>
                <a:lnTo>
                  <a:pt x="199389" y="85089"/>
                </a:lnTo>
                <a:lnTo>
                  <a:pt x="196849" y="60960"/>
                </a:lnTo>
                <a:lnTo>
                  <a:pt x="191097" y="46989"/>
                </a:lnTo>
                <a:close/>
              </a:path>
              <a:path w="326390" h="379730">
                <a:moveTo>
                  <a:pt x="280105" y="290830"/>
                </a:moveTo>
                <a:lnTo>
                  <a:pt x="217170" y="290830"/>
                </a:lnTo>
                <a:lnTo>
                  <a:pt x="290830" y="374650"/>
                </a:lnTo>
                <a:lnTo>
                  <a:pt x="326389" y="342900"/>
                </a:lnTo>
                <a:lnTo>
                  <a:pt x="280105" y="290830"/>
                </a:lnTo>
                <a:close/>
              </a:path>
              <a:path w="326390" h="379730">
                <a:moveTo>
                  <a:pt x="127000" y="0"/>
                </a:moveTo>
                <a:lnTo>
                  <a:pt x="0" y="0"/>
                </a:lnTo>
                <a:lnTo>
                  <a:pt x="0" y="254000"/>
                </a:lnTo>
                <a:lnTo>
                  <a:pt x="46989" y="254000"/>
                </a:lnTo>
                <a:lnTo>
                  <a:pt x="46989" y="46989"/>
                </a:lnTo>
                <a:lnTo>
                  <a:pt x="191097" y="46989"/>
                </a:lnTo>
                <a:lnTo>
                  <a:pt x="166370" y="15239"/>
                </a:lnTo>
                <a:lnTo>
                  <a:pt x="138429" y="1270"/>
                </a:lnTo>
                <a:lnTo>
                  <a:pt x="127000" y="0"/>
                </a:lnTo>
                <a:close/>
              </a:path>
              <a:path w="326390" h="379730">
                <a:moveTo>
                  <a:pt x="269239" y="139700"/>
                </a:moveTo>
                <a:lnTo>
                  <a:pt x="213360" y="215900"/>
                </a:lnTo>
                <a:lnTo>
                  <a:pt x="272049" y="215900"/>
                </a:lnTo>
                <a:lnTo>
                  <a:pt x="308610" y="167639"/>
                </a:lnTo>
                <a:lnTo>
                  <a:pt x="269239" y="1397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640" y="1318260"/>
            <a:ext cx="118110" cy="118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23493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PERIODONTAL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839199" cy="419099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Calculus removal </a:t>
            </a:r>
          </a:p>
          <a:p>
            <a:r>
              <a:rPr lang="en-US" dirty="0"/>
              <a:t>Soft tissue excision </a:t>
            </a:r>
          </a:p>
          <a:p>
            <a:r>
              <a:rPr lang="en-US" dirty="0"/>
              <a:t>Incision </a:t>
            </a:r>
          </a:p>
          <a:p>
            <a:r>
              <a:rPr lang="en-US" dirty="0"/>
              <a:t>Ablation</a:t>
            </a:r>
          </a:p>
          <a:p>
            <a:r>
              <a:rPr lang="en-US" dirty="0"/>
              <a:t>Decontamination of root and implant surfaces </a:t>
            </a:r>
          </a:p>
          <a:p>
            <a:r>
              <a:rPr lang="en-US" dirty="0" err="1"/>
              <a:t>Biostimulation</a:t>
            </a:r>
            <a:r>
              <a:rPr lang="en-US" dirty="0"/>
              <a:t> </a:t>
            </a:r>
          </a:p>
          <a:p>
            <a:r>
              <a:rPr lang="en-US" dirty="0"/>
              <a:t>Bacteria reduction </a:t>
            </a:r>
          </a:p>
          <a:p>
            <a:r>
              <a:rPr lang="en-US" dirty="0"/>
              <a:t>Bone removal (osseous surgery).</a:t>
            </a:r>
          </a:p>
          <a:p>
            <a:r>
              <a:rPr lang="en-US" dirty="0"/>
              <a:t>Removal of gingival pigmentation </a:t>
            </a:r>
          </a:p>
          <a:p>
            <a:r>
              <a:rPr lang="en-US" dirty="0"/>
              <a:t>Reduction of </a:t>
            </a:r>
            <a:r>
              <a:rPr lang="en-US" dirty="0" err="1"/>
              <a:t>periodontopathogenic</a:t>
            </a:r>
            <a:r>
              <a:rPr lang="en-US" dirty="0"/>
              <a:t> black‑pigmented bacteria.</a:t>
            </a:r>
          </a:p>
          <a:p>
            <a:r>
              <a:rPr lang="en-US" dirty="0"/>
              <a:t>Management of </a:t>
            </a:r>
            <a:r>
              <a:rPr lang="en-US"/>
              <a:t>dentinal hypersensitivity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2029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021080" y="426720"/>
            <a:ext cx="70878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gingival </a:t>
            </a:r>
            <a:r>
              <a:rPr sz="3300" spc="-5" dirty="0"/>
              <a:t>soft tissue</a:t>
            </a:r>
            <a:r>
              <a:rPr sz="3300" spc="-15" dirty="0"/>
              <a:t> </a:t>
            </a:r>
            <a:r>
              <a:rPr sz="3300" spc="-5" dirty="0"/>
              <a:t>proCedures</a:t>
            </a:r>
            <a:endParaRPr sz="3300"/>
          </a:p>
        </p:txBody>
      </p:sp>
      <p:sp>
        <p:nvSpPr>
          <p:cNvPr id="16" name="object 16"/>
          <p:cNvSpPr txBox="1"/>
          <p:nvPr/>
        </p:nvSpPr>
        <p:spPr>
          <a:xfrm>
            <a:off x="589279" y="2192056"/>
            <a:ext cx="7951470" cy="3286125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R="1656080" algn="ctr">
              <a:lnSpc>
                <a:spcPct val="100000"/>
              </a:lnSpc>
              <a:spcBef>
                <a:spcPts val="760"/>
              </a:spcBef>
            </a:pPr>
            <a:r>
              <a:rPr sz="3450" b="1" spc="-7" baseline="966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700" spc="-5" dirty="0">
                <a:latin typeface="Georgia"/>
                <a:cs typeface="Georgia"/>
              </a:rPr>
              <a:t>Advantages of </a:t>
            </a:r>
            <a:r>
              <a:rPr sz="2700" spc="-10" dirty="0">
                <a:latin typeface="Georgia"/>
                <a:cs typeface="Georgia"/>
              </a:rPr>
              <a:t>lasers </a:t>
            </a:r>
            <a:r>
              <a:rPr sz="2700" spc="-5" dirty="0">
                <a:latin typeface="Georgia"/>
                <a:cs typeface="Georgia"/>
              </a:rPr>
              <a:t>over</a:t>
            </a:r>
            <a:r>
              <a:rPr sz="2700" spc="-55" dirty="0">
                <a:latin typeface="Georgia"/>
                <a:cs typeface="Georgia"/>
              </a:rPr>
              <a:t> </a:t>
            </a:r>
            <a:r>
              <a:rPr sz="2700" spc="-5" dirty="0">
                <a:latin typeface="Georgia"/>
                <a:cs typeface="Georgia"/>
              </a:rPr>
              <a:t>conventional:</a:t>
            </a:r>
            <a:endParaRPr sz="27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4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</a:t>
            </a:r>
            <a:r>
              <a:rPr sz="2325" b="1" spc="-217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 </a:t>
            </a:r>
            <a:r>
              <a:rPr sz="2200" spc="-10" dirty="0">
                <a:solidFill>
                  <a:srgbClr val="BF0000"/>
                </a:solidFill>
                <a:latin typeface="Georgia"/>
                <a:cs typeface="Georgia"/>
              </a:rPr>
              <a:t>Hemostasis.</a:t>
            </a:r>
            <a:endParaRPr sz="22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</a:t>
            </a:r>
            <a:r>
              <a:rPr sz="2325" b="1" spc="-217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Ablation.</a:t>
            </a:r>
            <a:endParaRPr sz="22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Little wound </a:t>
            </a:r>
            <a:r>
              <a:rPr sz="2200" spc="-10" dirty="0">
                <a:solidFill>
                  <a:srgbClr val="BF0000"/>
                </a:solidFill>
                <a:latin typeface="Georgia"/>
                <a:cs typeface="Georgia"/>
              </a:rPr>
              <a:t>contraction/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minimal</a:t>
            </a:r>
            <a:r>
              <a:rPr sz="2200" spc="1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BF0000"/>
                </a:solidFill>
                <a:latin typeface="Georgia"/>
                <a:cs typeface="Georgia"/>
              </a:rPr>
              <a:t>scarring.</a:t>
            </a:r>
            <a:endParaRPr sz="22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Faster</a:t>
            </a:r>
            <a:r>
              <a:rPr sz="2200" spc="2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BF0000"/>
                </a:solidFill>
                <a:latin typeface="Georgia"/>
                <a:cs typeface="Georgia"/>
              </a:rPr>
              <a:t>healing.</a:t>
            </a:r>
            <a:endParaRPr sz="22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Less post-operative</a:t>
            </a:r>
            <a:r>
              <a:rPr sz="2200" spc="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discomfort.</a:t>
            </a:r>
            <a:endParaRPr sz="2200" dirty="0">
              <a:latin typeface="Georgia"/>
              <a:cs typeface="Georgia"/>
            </a:endParaRPr>
          </a:p>
          <a:p>
            <a:pPr marL="560070" marR="5080" indent="-27305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Less risk </a:t>
            </a:r>
            <a:r>
              <a:rPr sz="2200" dirty="0">
                <a:solidFill>
                  <a:srgbClr val="BF0000"/>
                </a:solidFill>
                <a:latin typeface="Georgia"/>
                <a:cs typeface="Georgia"/>
              </a:rPr>
              <a:t>of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damage to </a:t>
            </a:r>
            <a:r>
              <a:rPr sz="2200" spc="-10" dirty="0">
                <a:solidFill>
                  <a:srgbClr val="BF0000"/>
                </a:solidFill>
                <a:latin typeface="Georgia"/>
                <a:cs typeface="Georgia"/>
              </a:rPr>
              <a:t>underlying structures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as compared to  cautery.</a:t>
            </a:r>
            <a:endParaRPr sz="2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911574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4460"/>
            <a:ext cx="8839200" cy="4993640"/>
          </a:xfrm>
          <a:custGeom>
            <a:avLst/>
            <a:gdLst/>
            <a:ahLst/>
            <a:cxnLst/>
            <a:rect l="l" t="t" r="r" b="b"/>
            <a:pathLst>
              <a:path w="8839200" h="4993640">
                <a:moveTo>
                  <a:pt x="0" y="4993640"/>
                </a:moveTo>
                <a:lnTo>
                  <a:pt x="8839200" y="4993640"/>
                </a:lnTo>
                <a:lnTo>
                  <a:pt x="8839200" y="0"/>
                </a:lnTo>
                <a:lnTo>
                  <a:pt x="0" y="0"/>
                </a:lnTo>
                <a:lnTo>
                  <a:pt x="0" y="499364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3109" y="63842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109" y="6365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3109" y="6344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3109" y="6325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3109" y="6306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3109" y="6287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3109" y="6267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3109" y="6248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3109" y="6229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3109" y="6209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09" y="6189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3109" y="6170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3109" y="6151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3109" y="6131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3109" y="6112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3109" y="60934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3109" y="60744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3109" y="6054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63109" y="6035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3109" y="6015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63109" y="5995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63109" y="5976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3109" y="5957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63109" y="5937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63109" y="5918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63109" y="5899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63109" y="5880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3109" y="58610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63109" y="5840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3109" y="58216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3109" y="58026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3109" y="5782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3109" y="5763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63109" y="5744209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69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64379" y="57238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64379" y="5704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64379" y="5685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4379" y="5666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64379" y="5646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64379" y="5627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4379" y="5608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4379" y="5589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4379" y="5568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64379" y="5549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4379" y="5530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64379" y="55118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64379" y="5491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4379" y="54724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4379" y="5453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4379" y="5433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4379" y="5414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64379" y="5394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64379" y="5374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64379" y="5355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64379" y="53365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64379" y="5317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64379" y="5297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64379" y="5278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64379" y="52590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64379" y="52400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64379" y="5219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64379" y="5200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64379" y="518160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65650" y="5161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65650" y="5142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65650" y="5123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65650" y="5104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65650" y="5083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65650" y="5064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65650" y="5045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65650" y="5025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65650" y="5006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65650" y="4987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65650" y="4968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65650" y="4947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650" y="4928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650" y="49098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5650" y="4890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5650" y="4870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5650" y="4851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5650" y="4832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5650" y="4812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5650" y="4792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5650" y="4773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65650" y="47536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65650" y="4734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65650" y="4715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65650" y="4696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65650" y="4676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65650" y="4657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5650" y="4638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65650" y="4618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65650" y="4598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65650" y="4579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65650" y="4560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65650" y="45415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65650" y="4521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65650" y="4502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65650" y="4483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65650" y="4462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65650" y="4443729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66920" y="4424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66920" y="44043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66920" y="4385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66920" y="4366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66920" y="43472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66920" y="43281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66920" y="4307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66920" y="4288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66920" y="4269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66920" y="4249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66920" y="4230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66920" y="4211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66920" y="41910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66920" y="4171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66920" y="4152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66920" y="4133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66920" y="4113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66920" y="4094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66920" y="4075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66920" y="4056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66920" y="4036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66920" y="4017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66920" y="3997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66920" y="3977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66920" y="3958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66920" y="39395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66920" y="3920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66920" y="3900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68190" y="3881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68190" y="3862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68190" y="3841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68190" y="3822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68190" y="38036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68190" y="37833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68190" y="3764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68190" y="3745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68190" y="3726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68190" y="3707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68190" y="3686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68190" y="3667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68190" y="3648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68190" y="3628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68190" y="3609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68190" y="3590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68190" y="3571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68190" y="3550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568190" y="3531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568190" y="3512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68190" y="3492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568190" y="3473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568190" y="3454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568190" y="3435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568190" y="3415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568190" y="3395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568190" y="3376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68190" y="3357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568190" y="3337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568190" y="3318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568190" y="3299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68190" y="3279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68190" y="3260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68190" y="3241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68190" y="32207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68190" y="3201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68190" y="3182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68190" y="3163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68190" y="314325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69459" y="3124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69459" y="3105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569459" y="3086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69459" y="3065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69459" y="3046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69459" y="3027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69459" y="30073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69459" y="2988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69459" y="29692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569459" y="29502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569459" y="29298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69459" y="29108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69459" y="28917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69459" y="28714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569459" y="2852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569459" y="2833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69459" y="2814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569459" y="2795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69459" y="2774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69459" y="2755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69459" y="2736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69459" y="2716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69459" y="2697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569459" y="2678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569459" y="26581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569459" y="26390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569459" y="26200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569459" y="26009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70729" y="25806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70729" y="25615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70729" y="25425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70729" y="25234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70729" y="2503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70729" y="2484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570729" y="2465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570729" y="2444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570729" y="2425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570729" y="2406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570729" y="23876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70729" y="2367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70729" y="2348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70729" y="23291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0729" y="23088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70729" y="22898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70729" y="22707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570729" y="22517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570729" y="22313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570729" y="22123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70729" y="21932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70729" y="21742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70729" y="2153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70729" y="2134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0729" y="2115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570729" y="2095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570729" y="2076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570729" y="2057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70729" y="20370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70729" y="2018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570729" y="1998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70729" y="1979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570729" y="19596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70729" y="19405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570729" y="19215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570729" y="19024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570729" y="18821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570729" y="18630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572000" y="1844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72000" y="18249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72000" y="1804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572000" y="1785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572000" y="1766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572000" y="1746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572000" y="1727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572000" y="17081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72000" y="16878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572000" y="1668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572000" y="16497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572000" y="1630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72000" y="1611630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72000" y="1591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572000" y="1576069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4445" y="3175"/>
                </a:moveTo>
                <a:lnTo>
                  <a:pt x="4445" y="3175"/>
                </a:lnTo>
              </a:path>
            </a:pathLst>
          </a:custGeom>
          <a:ln w="635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>
            <a:spLocks noGrp="1"/>
          </p:cNvSpPr>
          <p:nvPr>
            <p:ph type="title"/>
          </p:nvPr>
        </p:nvSpPr>
        <p:spPr>
          <a:xfrm>
            <a:off x="1021080" y="426720"/>
            <a:ext cx="70878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gingival </a:t>
            </a:r>
            <a:r>
              <a:rPr sz="3300" spc="-5" dirty="0"/>
              <a:t>soft tissue</a:t>
            </a:r>
            <a:r>
              <a:rPr sz="3300" spc="-15" dirty="0"/>
              <a:t> </a:t>
            </a:r>
            <a:r>
              <a:rPr sz="3300" spc="-5" dirty="0"/>
              <a:t>proCedures</a:t>
            </a:r>
            <a:endParaRPr sz="3300"/>
          </a:p>
        </p:txBody>
      </p:sp>
      <p:sp>
        <p:nvSpPr>
          <p:cNvPr id="266" name="object 266"/>
          <p:cNvSpPr txBox="1"/>
          <p:nvPr/>
        </p:nvSpPr>
        <p:spPr>
          <a:xfrm>
            <a:off x="381000" y="1325245"/>
            <a:ext cx="3597910" cy="291528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3150" b="1" spc="-7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spc="-5" dirty="0">
                <a:latin typeface="Georgia"/>
                <a:cs typeface="Georgia"/>
              </a:rPr>
              <a:t>Indications:</a:t>
            </a:r>
            <a:endParaRPr sz="25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325" b="1" spc="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Gingivectomy.</a:t>
            </a:r>
            <a:endParaRPr sz="22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325" b="1" spc="15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Gingivoplasty.</a:t>
            </a:r>
            <a:endParaRPr sz="22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Frenectomy/</a:t>
            </a:r>
            <a:r>
              <a:rPr sz="2200" spc="-2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frenotomy.</a:t>
            </a:r>
            <a:endParaRPr sz="22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 </a:t>
            </a:r>
            <a:r>
              <a:rPr sz="2325" b="1" spc="-262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Vestibuloplasty.</a:t>
            </a:r>
            <a:endParaRPr sz="22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4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325" b="1" spc="82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Operculectomy.</a:t>
            </a:r>
            <a:endParaRPr sz="22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</a:t>
            </a:r>
            <a:r>
              <a:rPr sz="2325" b="1" spc="-225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Depigmentation</a:t>
            </a:r>
            <a:r>
              <a:rPr sz="2200" spc="-5" dirty="0">
                <a:solidFill>
                  <a:srgbClr val="636A85"/>
                </a:solidFill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879340" y="1325245"/>
            <a:ext cx="3377565" cy="3585845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R="1332230" algn="ctr">
              <a:lnSpc>
                <a:spcPct val="100000"/>
              </a:lnSpc>
              <a:spcBef>
                <a:spcPts val="725"/>
              </a:spcBef>
            </a:pPr>
            <a:r>
              <a:rPr sz="3150" b="1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dirty="0">
                <a:latin typeface="Georgia"/>
                <a:cs typeface="Georgia"/>
              </a:rPr>
              <a:t>Lasers</a:t>
            </a:r>
            <a:r>
              <a:rPr sz="2500" spc="-5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used;</a:t>
            </a:r>
            <a:endParaRPr sz="25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</a:t>
            </a:r>
            <a:r>
              <a:rPr sz="2325" b="1" spc="-217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Diode.</a:t>
            </a:r>
            <a:endParaRPr sz="22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Nd</a:t>
            </a:r>
            <a:r>
              <a:rPr sz="2200" spc="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YAG.</a:t>
            </a:r>
            <a:endParaRPr sz="22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dirty="0">
                <a:solidFill>
                  <a:srgbClr val="001F5F"/>
                </a:solidFill>
                <a:latin typeface="Georgia"/>
                <a:cs typeface="Georgia"/>
              </a:rPr>
              <a:t>Er</a:t>
            </a:r>
            <a:r>
              <a:rPr sz="2200" spc="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YAG.</a:t>
            </a:r>
            <a:endParaRPr sz="220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</a:t>
            </a:r>
            <a:r>
              <a:rPr sz="2325" b="1" spc="-217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Co2.</a:t>
            </a:r>
            <a:endParaRPr sz="2200">
              <a:latin typeface="Georgia"/>
              <a:cs typeface="Georgia"/>
            </a:endParaRPr>
          </a:p>
          <a:p>
            <a:pPr marL="560070" marR="5080" indent="-273050">
              <a:lnSpc>
                <a:spcPct val="100000"/>
              </a:lnSpc>
              <a:spcBef>
                <a:spcPts val="540"/>
              </a:spcBef>
            </a:pP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Diode and Nd YAG:</a:t>
            </a:r>
            <a:r>
              <a:rPr sz="2200" spc="-9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deep 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penetration</a:t>
            </a:r>
            <a:r>
              <a:rPr sz="22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dirty="0">
                <a:solidFill>
                  <a:srgbClr val="001F5F"/>
                </a:solidFill>
                <a:latin typeface="Georgia"/>
                <a:cs typeface="Georgia"/>
              </a:rPr>
              <a:t>.</a:t>
            </a:r>
            <a:endParaRPr sz="2200">
              <a:latin typeface="Georgia"/>
              <a:cs typeface="Georgia"/>
            </a:endParaRPr>
          </a:p>
          <a:p>
            <a:pPr marL="560070" marR="85090" indent="-273050">
              <a:lnSpc>
                <a:spcPct val="100000"/>
              </a:lnSpc>
              <a:spcBef>
                <a:spcPts val="550"/>
              </a:spcBef>
            </a:pPr>
            <a:r>
              <a:rPr sz="2200" dirty="0">
                <a:solidFill>
                  <a:srgbClr val="001F5F"/>
                </a:solidFill>
                <a:latin typeface="Georgia"/>
                <a:cs typeface="Georgia"/>
              </a:rPr>
              <a:t>Er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YAG, Co2:</a:t>
            </a:r>
            <a:r>
              <a:rPr sz="2200" spc="-8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superficial 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action.</a:t>
            </a:r>
            <a:endParaRPr sz="22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96214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1E117-121F-4990-843D-6251A3C0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HISTORICAL 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D262D-A6FD-495C-B8F4-FF52D30AA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583" y="1833740"/>
            <a:ext cx="8014834" cy="3612591"/>
          </a:xfrm>
        </p:spPr>
        <p:txBody>
          <a:bodyPr>
            <a:normAutofit/>
          </a:bodyPr>
          <a:lstStyle/>
          <a:p>
            <a:r>
              <a:rPr lang="en-US" dirty="0"/>
              <a:t>Laser initially was called “Maser”. MASER is an acronym for </a:t>
            </a:r>
            <a:r>
              <a:rPr lang="en-US" b="1" i="1" dirty="0"/>
              <a:t>“Microwave Amplification by Stimulated Emission of Radiation.” </a:t>
            </a:r>
          </a:p>
          <a:p>
            <a:endParaRPr lang="en-US" b="1" i="1" dirty="0"/>
          </a:p>
          <a:p>
            <a:r>
              <a:rPr lang="en-US" dirty="0"/>
              <a:t>This principle was invented in 1958 by </a:t>
            </a:r>
            <a:r>
              <a:rPr lang="en-US" i="1" dirty="0"/>
              <a:t>Schawlow and Townes of the Massachusetts Institute of Technology.</a:t>
            </a:r>
          </a:p>
          <a:p>
            <a:endParaRPr lang="en-US" i="1" dirty="0"/>
          </a:p>
          <a:p>
            <a:r>
              <a:rPr lang="en-US" b="1" i="1" dirty="0"/>
              <a:t>Nobel Prize for development of laser was given to</a:t>
            </a:r>
            <a:r>
              <a:rPr lang="en-US" b="1" dirty="0"/>
              <a:t> </a:t>
            </a:r>
            <a:r>
              <a:rPr lang="en-US" b="1" i="1" dirty="0"/>
              <a:t>Towne, Basov, Prokhorov in 1964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6933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63109" y="63842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3109" y="6365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109" y="6344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3109" y="6325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3109" y="6306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3109" y="6287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3109" y="6267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3109" y="6248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3109" y="6229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3109" y="6209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3109" y="6189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09" y="6170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3109" y="6151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3109" y="6131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3109" y="6112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3109" y="60934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3109" y="60744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3109" y="6054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3109" y="6035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63109" y="6015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3109" y="5995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63109" y="5976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63109" y="5957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3109" y="5937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63109" y="5918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63109" y="5899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63109" y="5880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63109" y="58610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3109" y="5840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63109" y="58216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3109" y="58026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3109" y="5782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3109" y="5763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3109" y="5744209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69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64379" y="57238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64379" y="5704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64379" y="5685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64379" y="5666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4379" y="5646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64379" y="5627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64379" y="5608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4379" y="5589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4379" y="5568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4379" y="5549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64379" y="5530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4379" y="55118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64379" y="5491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64379" y="54724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4379" y="5453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4379" y="5433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4379" y="5414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4379" y="5394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64379" y="5374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64379" y="5355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64379" y="53365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64379" y="5317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64379" y="5297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64379" y="5278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64379" y="52590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64379" y="52400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64379" y="5219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64379" y="5200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64379" y="518160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65650" y="5161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65650" y="5142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65650" y="5123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65650" y="5104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65650" y="5083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65650" y="5064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65650" y="5045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65650" y="5025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65650" y="5006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65650" y="4987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65650" y="4968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65650" y="4947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65650" y="4928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650" y="49098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650" y="4890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5650" y="4870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5650" y="4851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5650" y="4832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5650" y="4812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5650" y="4792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5650" y="4773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5650" y="47536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65650" y="4734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65650" y="4715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65650" y="4696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65650" y="4676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65650" y="4657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65650" y="4638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5650" y="4618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65650" y="4598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65650" y="4579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65650" y="4560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65650" y="45415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65650" y="4521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65650" y="4502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65650" y="4483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65650" y="4462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65650" y="4443729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66920" y="4424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66920" y="44043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66920" y="4385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66920" y="4366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66920" y="43472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66920" y="43281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66920" y="4307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66920" y="4288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66920" y="4269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66920" y="4249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66920" y="4230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66920" y="4211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66920" y="41910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66920" y="4171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66920" y="4152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66920" y="4133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66920" y="4113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66920" y="4094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66920" y="4075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66920" y="4056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66920" y="4036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66920" y="4017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66920" y="3997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66920" y="3977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66920" y="3958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66920" y="39395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66920" y="3920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66920" y="3900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68190" y="3881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68190" y="3862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68190" y="3841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68190" y="3822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68190" y="38036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68190" y="37833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68190" y="3764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68190" y="3745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68190" y="3726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68190" y="3707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68190" y="3686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68190" y="3667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68190" y="3648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68190" y="3628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68190" y="3609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68190" y="3590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68190" y="3571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68190" y="3550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68190" y="3531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568190" y="3512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568190" y="3492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68190" y="3473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568190" y="3454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568190" y="3435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568190" y="3415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568190" y="3395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568190" y="3376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568190" y="3357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68190" y="3337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568190" y="3318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568190" y="3299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568190" y="3279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68190" y="3260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68190" y="3241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68190" y="32207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68190" y="3201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68190" y="3182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68190" y="3163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68190" y="314325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69459" y="3124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69459" y="3105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69459" y="3086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569459" y="3065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69459" y="3046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69459" y="3027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69459" y="30073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69459" y="2988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69459" y="29692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69459" y="29502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569459" y="29298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569459" y="29108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69459" y="28917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69459" y="28714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69459" y="2852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569459" y="2833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569459" y="2814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69459" y="2795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569459" y="2774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69459" y="2755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69459" y="2736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69459" y="2716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69459" y="2697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69459" y="2678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569459" y="26581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569459" y="26390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569459" y="26200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569459" y="26009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570729" y="25806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70729" y="25615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70729" y="25425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70729" y="25234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70729" y="2503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70729" y="2484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70729" y="2465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570729" y="2444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570729" y="2425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570729" y="2406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570729" y="23876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570729" y="2367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70729" y="2348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70729" y="23291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70729" y="23088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0729" y="22898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70729" y="22707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70729" y="22517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570729" y="22313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570729" y="22123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570729" y="21932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70729" y="21742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70729" y="2153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70729" y="2134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70729" y="2115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0729" y="2095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570729" y="2076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570729" y="2057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570729" y="20370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70729" y="2018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70729" y="1998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570729" y="1979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70729" y="19596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570729" y="19405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70729" y="19215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570729" y="19024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570729" y="18821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570729" y="18630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572000" y="1844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572000" y="18249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72000" y="1804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72000" y="1785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572000" y="1766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572000" y="1746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572000" y="1727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572000" y="17081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572000" y="16878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72000" y="1668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572000" y="16497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572000" y="1630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572000" y="1611630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72000" y="1591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72000" y="1576069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4445" y="3175"/>
                </a:moveTo>
                <a:lnTo>
                  <a:pt x="4445" y="3175"/>
                </a:lnTo>
              </a:path>
            </a:pathLst>
          </a:custGeom>
          <a:ln w="635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 txBox="1">
            <a:spLocks noGrp="1"/>
          </p:cNvSpPr>
          <p:nvPr>
            <p:ph type="title"/>
          </p:nvPr>
        </p:nvSpPr>
        <p:spPr>
          <a:xfrm>
            <a:off x="1021080" y="426720"/>
            <a:ext cx="708787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gingival </a:t>
            </a:r>
            <a:r>
              <a:rPr sz="3300" spc="-5" dirty="0"/>
              <a:t>soft tissue</a:t>
            </a:r>
            <a:r>
              <a:rPr sz="3300" spc="-15" dirty="0"/>
              <a:t> </a:t>
            </a:r>
            <a:r>
              <a:rPr sz="3300" spc="-5" dirty="0"/>
              <a:t>proCedures</a:t>
            </a:r>
            <a:endParaRPr sz="3300"/>
          </a:p>
        </p:txBody>
      </p:sp>
      <p:sp>
        <p:nvSpPr>
          <p:cNvPr id="265" name="object 265"/>
          <p:cNvSpPr txBox="1"/>
          <p:nvPr/>
        </p:nvSpPr>
        <p:spPr>
          <a:xfrm>
            <a:off x="381000" y="2325370"/>
            <a:ext cx="3806190" cy="21666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84480" marR="142875" indent="-271780">
              <a:lnSpc>
                <a:spcPts val="2990"/>
              </a:lnSpc>
              <a:spcBef>
                <a:spcPts val="204"/>
              </a:spcBef>
            </a:pPr>
            <a:r>
              <a:rPr sz="3150" b="1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dirty="0">
                <a:latin typeface="Georgia"/>
                <a:cs typeface="Georgia"/>
              </a:rPr>
              <a:t>Effective </a:t>
            </a:r>
            <a:r>
              <a:rPr sz="2500" spc="-5" dirty="0">
                <a:latin typeface="Georgia"/>
                <a:cs typeface="Georgia"/>
              </a:rPr>
              <a:t>for cutting</a:t>
            </a:r>
            <a:r>
              <a:rPr sz="2500" spc="-10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and  reshaping of soft</a:t>
            </a:r>
            <a:r>
              <a:rPr sz="2500" spc="-6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tissue.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150" b="1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dirty="0">
                <a:latin typeface="Georgia"/>
                <a:cs typeface="Georgia"/>
              </a:rPr>
              <a:t>Good</a:t>
            </a:r>
            <a:r>
              <a:rPr sz="2500" spc="-25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hemostasis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3150" b="1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dirty="0">
                <a:latin typeface="Georgia"/>
                <a:cs typeface="Georgia"/>
              </a:rPr>
              <a:t>Greater </a:t>
            </a:r>
            <a:r>
              <a:rPr sz="2500" spc="-5" dirty="0">
                <a:latin typeface="Georgia"/>
                <a:cs typeface="Georgia"/>
              </a:rPr>
              <a:t>thermal</a:t>
            </a:r>
            <a:r>
              <a:rPr sz="2500" spc="-5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effects.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3150" b="1" spc="-7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spc="-5" dirty="0">
                <a:latin typeface="Georgia"/>
                <a:cs typeface="Georgia"/>
              </a:rPr>
              <a:t>Thicker coagulated</a:t>
            </a:r>
            <a:r>
              <a:rPr sz="2500" spc="-6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layer.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381000" y="1404620"/>
            <a:ext cx="592264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10405" algn="l"/>
              </a:tabLst>
            </a:pPr>
            <a:r>
              <a:rPr sz="2500" spc="-10" dirty="0">
                <a:latin typeface="Georgia"/>
                <a:cs typeface="Georgia"/>
              </a:rPr>
              <a:t>Diode </a:t>
            </a:r>
            <a:r>
              <a:rPr sz="2500" spc="-5" dirty="0">
                <a:latin typeface="Georgia"/>
                <a:cs typeface="Georgia"/>
              </a:rPr>
              <a:t>and</a:t>
            </a:r>
            <a:r>
              <a:rPr sz="2500" spc="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Nd</a:t>
            </a:r>
            <a:r>
              <a:rPr sz="2500" spc="-1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YAG:	Co2</a:t>
            </a:r>
            <a:r>
              <a:rPr sz="2500" spc="-7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laser: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879340" y="2325370"/>
            <a:ext cx="3835400" cy="292862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85750" marR="532765" indent="-273050">
              <a:lnSpc>
                <a:spcPts val="2990"/>
              </a:lnSpc>
              <a:spcBef>
                <a:spcPts val="204"/>
              </a:spcBef>
            </a:pPr>
            <a:r>
              <a:rPr sz="3150" b="1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dirty="0">
                <a:latin typeface="Georgia"/>
                <a:cs typeface="Georgia"/>
              </a:rPr>
              <a:t>Rapid </a:t>
            </a:r>
            <a:r>
              <a:rPr sz="2500" spc="-5" dirty="0">
                <a:latin typeface="Georgia"/>
                <a:cs typeface="Georgia"/>
              </a:rPr>
              <a:t>ablation of</a:t>
            </a:r>
            <a:r>
              <a:rPr sz="2500" spc="-7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soft  tissue.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sz="3150" b="1" spc="0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spc="0" dirty="0">
                <a:latin typeface="Georgia"/>
                <a:cs typeface="Georgia"/>
              </a:rPr>
              <a:t>Good</a:t>
            </a:r>
            <a:r>
              <a:rPr sz="2500" spc="-15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hemostasis.</a:t>
            </a:r>
            <a:endParaRPr sz="2500">
              <a:latin typeface="Georgia"/>
              <a:cs typeface="Georgia"/>
            </a:endParaRPr>
          </a:p>
          <a:p>
            <a:pPr marL="285750" marR="333375" indent="-273050">
              <a:lnSpc>
                <a:spcPct val="100000"/>
              </a:lnSpc>
              <a:spcBef>
                <a:spcPts val="620"/>
              </a:spcBef>
            </a:pPr>
            <a:r>
              <a:rPr sz="3150" b="1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dirty="0">
                <a:latin typeface="Georgia"/>
                <a:cs typeface="Georgia"/>
              </a:rPr>
              <a:t>Effective </a:t>
            </a:r>
            <a:r>
              <a:rPr sz="2500" spc="-5" dirty="0">
                <a:latin typeface="Georgia"/>
                <a:cs typeface="Georgia"/>
              </a:rPr>
              <a:t>even for</a:t>
            </a:r>
            <a:r>
              <a:rPr sz="2500" spc="-9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thick  tissue.</a:t>
            </a:r>
            <a:endParaRPr sz="2500">
              <a:latin typeface="Georgia"/>
              <a:cs typeface="Georgia"/>
            </a:endParaRPr>
          </a:p>
          <a:p>
            <a:pPr marL="285750" marR="5080" indent="-273050">
              <a:lnSpc>
                <a:spcPct val="100000"/>
              </a:lnSpc>
              <a:spcBef>
                <a:spcPts val="620"/>
              </a:spcBef>
            </a:pPr>
            <a:r>
              <a:rPr sz="3150" b="1" spc="0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spc="0" dirty="0">
                <a:latin typeface="Georgia"/>
                <a:cs typeface="Georgia"/>
              </a:rPr>
              <a:t>Risk </a:t>
            </a:r>
            <a:r>
              <a:rPr sz="2500" spc="-5" dirty="0">
                <a:latin typeface="Georgia"/>
                <a:cs typeface="Georgia"/>
              </a:rPr>
              <a:t>of </a:t>
            </a:r>
            <a:r>
              <a:rPr sz="2500" spc="-10" dirty="0">
                <a:latin typeface="Georgia"/>
                <a:cs typeface="Georgia"/>
              </a:rPr>
              <a:t>charring- </a:t>
            </a:r>
            <a:r>
              <a:rPr sz="2500" spc="-5" dirty="0">
                <a:latin typeface="Georgia"/>
                <a:cs typeface="Georgia"/>
              </a:rPr>
              <a:t>thermal  </a:t>
            </a:r>
            <a:r>
              <a:rPr sz="2500" spc="-10" dirty="0">
                <a:latin typeface="Georgia"/>
                <a:cs typeface="Georgia"/>
              </a:rPr>
              <a:t>damage.</a:t>
            </a:r>
            <a:endParaRPr sz="25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963955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4460"/>
            <a:ext cx="8839200" cy="4993640"/>
          </a:xfrm>
          <a:custGeom>
            <a:avLst/>
            <a:gdLst/>
            <a:ahLst/>
            <a:cxnLst/>
            <a:rect l="l" t="t" r="r" b="b"/>
            <a:pathLst>
              <a:path w="8839200" h="4993640">
                <a:moveTo>
                  <a:pt x="0" y="4993640"/>
                </a:moveTo>
                <a:lnTo>
                  <a:pt x="8839200" y="4993640"/>
                </a:lnTo>
                <a:lnTo>
                  <a:pt x="8839200" y="0"/>
                </a:lnTo>
                <a:lnTo>
                  <a:pt x="0" y="0"/>
                </a:lnTo>
                <a:lnTo>
                  <a:pt x="0" y="499364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3109" y="63842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109" y="6365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3109" y="6344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3109" y="6325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3109" y="6306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3109" y="6287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3109" y="6267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3109" y="6248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3109" y="6229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3109" y="6209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09" y="6189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3109" y="6170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3109" y="6151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3109" y="6131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3109" y="6112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3109" y="60934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3109" y="60744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3109" y="6054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63109" y="6035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3109" y="6015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63109" y="5995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63109" y="5976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3109" y="5957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63109" y="5937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63109" y="5918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63109" y="5899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63109" y="5880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3109" y="58610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63109" y="5840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3109" y="58216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3109" y="58026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3109" y="5782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3109" y="5763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63109" y="5744209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69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64379" y="57238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64379" y="5704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64379" y="5685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4379" y="5666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64379" y="5646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64379" y="5627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4379" y="5608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4379" y="5589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4379" y="5568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64379" y="5549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4379" y="5530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64379" y="55118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64379" y="5491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4379" y="54724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4379" y="5453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4379" y="5433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4379" y="5414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64379" y="5394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64379" y="5374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64379" y="5355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64379" y="53365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64379" y="5317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64379" y="5297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64379" y="5278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64379" y="52590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64379" y="52400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64379" y="5219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64379" y="5200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64379" y="518160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65650" y="5161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65650" y="5142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65650" y="5123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65650" y="5104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65650" y="5083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65650" y="5064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65650" y="5045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65650" y="5025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65650" y="5006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65650" y="4987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65650" y="4968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65650" y="4947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650" y="4928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650" y="49098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5650" y="4890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5650" y="4870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5650" y="4851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5650" y="4832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5650" y="4812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5650" y="4792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5650" y="4773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65650" y="47536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65650" y="4734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65650" y="4715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65650" y="4696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65650" y="4676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65650" y="4657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5650" y="4638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65650" y="4618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65650" y="4598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65650" y="4579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65650" y="4560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65650" y="45415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65650" y="4521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65650" y="4502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65650" y="4483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65650" y="4462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65650" y="4443729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66920" y="4424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66920" y="44043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66920" y="4385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66920" y="4366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66920" y="43472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66920" y="43281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66920" y="4307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66920" y="4288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66920" y="4269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66920" y="4249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66920" y="4230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66920" y="4211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66920" y="41910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66920" y="4171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66920" y="4152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66920" y="4133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66920" y="4113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66920" y="4094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66920" y="4075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66920" y="4056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66920" y="4036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66920" y="4017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66920" y="3997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66920" y="3977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66920" y="3958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66920" y="39395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66920" y="3920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66920" y="3900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68190" y="3881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68190" y="3862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68190" y="3841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68190" y="3822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68190" y="38036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68190" y="37833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68190" y="3764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68190" y="3745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68190" y="3726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68190" y="3707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68190" y="3686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68190" y="3667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68190" y="3648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68190" y="3628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68190" y="3609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68190" y="3590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68190" y="3571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68190" y="3550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568190" y="3531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568190" y="3512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68190" y="3492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568190" y="3473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568190" y="3454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568190" y="3435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568190" y="3415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568190" y="3395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568190" y="3376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68190" y="3357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568190" y="3337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568190" y="3318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568190" y="3299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68190" y="3279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68190" y="3260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68190" y="3241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68190" y="32207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68190" y="3201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68190" y="3182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68190" y="3163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68190" y="314325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69459" y="3124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69459" y="3105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569459" y="3086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69459" y="3065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69459" y="3046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69459" y="3027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69459" y="30073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69459" y="2988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69459" y="29692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569459" y="29502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569459" y="29298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69459" y="29108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69459" y="28917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69459" y="28714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569459" y="2852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569459" y="2833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69459" y="2814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569459" y="2795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69459" y="2774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69459" y="2755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69459" y="2736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69459" y="2716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69459" y="2697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569459" y="2678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569459" y="26581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569459" y="26390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569459" y="26200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569459" y="26009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70729" y="25806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70729" y="25615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70729" y="25425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70729" y="25234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70729" y="2503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70729" y="2484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570729" y="2465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570729" y="2444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570729" y="2425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570729" y="2406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570729" y="23876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70729" y="2367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70729" y="2348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70729" y="23291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0729" y="23088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70729" y="22898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70729" y="22707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570729" y="22517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570729" y="22313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570729" y="22123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70729" y="21932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70729" y="21742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70729" y="2153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70729" y="2134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0729" y="2115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570729" y="2095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570729" y="2076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570729" y="2057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70729" y="20370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70729" y="2018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570729" y="1998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70729" y="1979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570729" y="19596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70729" y="19405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570729" y="19215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570729" y="19024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570729" y="18821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570729" y="18630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572000" y="1844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72000" y="18249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72000" y="1804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572000" y="1785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572000" y="1766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572000" y="1746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572000" y="1727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572000" y="17081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72000" y="16878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572000" y="1668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572000" y="16497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572000" y="1630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72000" y="1611630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72000" y="1591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572000" y="1576069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4445" y="3175"/>
                </a:moveTo>
                <a:lnTo>
                  <a:pt x="4445" y="3175"/>
                </a:lnTo>
              </a:path>
            </a:pathLst>
          </a:custGeom>
          <a:ln w="635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>
            <a:spLocks noGrp="1"/>
          </p:cNvSpPr>
          <p:nvPr>
            <p:ph type="title"/>
          </p:nvPr>
        </p:nvSpPr>
        <p:spPr>
          <a:xfrm>
            <a:off x="965200" y="426720"/>
            <a:ext cx="720090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10" dirty="0"/>
              <a:t>gingival </a:t>
            </a:r>
            <a:r>
              <a:rPr sz="3300" spc="-5" dirty="0"/>
              <a:t>soft tissue</a:t>
            </a:r>
            <a:r>
              <a:rPr sz="3300" dirty="0"/>
              <a:t> </a:t>
            </a:r>
            <a:r>
              <a:rPr sz="3300" spc="-5" dirty="0"/>
              <a:t>proCedures.</a:t>
            </a:r>
            <a:endParaRPr sz="3300"/>
          </a:p>
        </p:txBody>
      </p:sp>
      <p:sp>
        <p:nvSpPr>
          <p:cNvPr id="266" name="object 266"/>
          <p:cNvSpPr txBox="1">
            <a:spLocks noGrp="1"/>
          </p:cNvSpPr>
          <p:nvPr>
            <p:ph sz="half" idx="2"/>
          </p:nvPr>
        </p:nvSpPr>
        <p:spPr>
          <a:xfrm>
            <a:off x="4851048" y="1324379"/>
            <a:ext cx="3125652" cy="4771178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725"/>
              </a:spcBef>
              <a:buNone/>
            </a:pPr>
            <a:r>
              <a:rPr spc="-5" dirty="0"/>
              <a:t>Er YAG</a:t>
            </a:r>
            <a:r>
              <a:rPr spc="-10" dirty="0"/>
              <a:t> </a:t>
            </a:r>
            <a:r>
              <a:rPr dirty="0"/>
              <a:t>: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sz="3075" b="1" spc="15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0" dirty="0"/>
              <a:t>Fine </a:t>
            </a:r>
            <a:r>
              <a:rPr sz="2400" spc="-5" dirty="0"/>
              <a:t>cutting can be</a:t>
            </a:r>
            <a:r>
              <a:rPr sz="2400" spc="-65" dirty="0"/>
              <a:t> </a:t>
            </a:r>
            <a:r>
              <a:rPr sz="2400" spc="-5" dirty="0"/>
              <a:t>done.</a:t>
            </a:r>
            <a:endParaRPr sz="2400" dirty="0">
              <a:latin typeface="MS Office Symbol Bold"/>
              <a:cs typeface="MS Office Symbol Bold"/>
            </a:endParaRPr>
          </a:p>
          <a:p>
            <a:pPr marL="12700" marR="147955" indent="0">
              <a:lnSpc>
                <a:spcPct val="100000"/>
              </a:lnSpc>
              <a:spcBef>
                <a:spcPts val="600"/>
              </a:spcBef>
              <a:buNone/>
            </a:pPr>
            <a:r>
              <a:rPr sz="3075" b="1" spc="15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0" dirty="0"/>
              <a:t>Less </a:t>
            </a:r>
            <a:r>
              <a:rPr sz="2400" spc="-5" dirty="0"/>
              <a:t>hemostasis </a:t>
            </a:r>
            <a:r>
              <a:rPr sz="2400" dirty="0"/>
              <a:t>as  </a:t>
            </a:r>
            <a:r>
              <a:rPr sz="2400" spc="-5" dirty="0"/>
              <a:t>compared to other</a:t>
            </a:r>
            <a:r>
              <a:rPr sz="2400" spc="-45" dirty="0"/>
              <a:t> </a:t>
            </a:r>
            <a:r>
              <a:rPr sz="2400" spc="-10" dirty="0"/>
              <a:t>lasers.</a:t>
            </a:r>
            <a:endParaRPr sz="2400" dirty="0">
              <a:latin typeface="MS Office Symbol Bold"/>
              <a:cs typeface="MS Office Symbol Bold"/>
            </a:endParaRPr>
          </a:p>
          <a:p>
            <a:pPr marL="12700" marR="5080" indent="0">
              <a:lnSpc>
                <a:spcPct val="100000"/>
              </a:lnSpc>
              <a:spcBef>
                <a:spcPts val="590"/>
              </a:spcBef>
              <a:buNone/>
            </a:pPr>
            <a:r>
              <a:rPr sz="3075" b="1" spc="15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0" dirty="0"/>
              <a:t>Very </a:t>
            </a:r>
            <a:r>
              <a:rPr sz="2400" spc="-5" dirty="0"/>
              <a:t>less thermal</a:t>
            </a:r>
            <a:r>
              <a:rPr sz="2400" spc="-95" dirty="0"/>
              <a:t> </a:t>
            </a:r>
            <a:r>
              <a:rPr sz="2400" spc="-5" dirty="0"/>
              <a:t>damage:  use with</a:t>
            </a:r>
            <a:r>
              <a:rPr sz="2400" spc="-30" dirty="0"/>
              <a:t> </a:t>
            </a:r>
            <a:r>
              <a:rPr sz="2400" spc="-5" dirty="0"/>
              <a:t>irrigation.</a:t>
            </a:r>
            <a:endParaRPr sz="2400" dirty="0">
              <a:latin typeface="MS Office Symbol Bold"/>
              <a:cs typeface="MS Office Symbol Bold"/>
            </a:endParaRPr>
          </a:p>
          <a:p>
            <a:pPr marL="12700" marR="103505" indent="0">
              <a:lnSpc>
                <a:spcPct val="100000"/>
              </a:lnSpc>
              <a:spcBef>
                <a:spcPts val="600"/>
              </a:spcBef>
              <a:buNone/>
            </a:pPr>
            <a:r>
              <a:rPr sz="3075" b="1" spc="7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5" dirty="0"/>
              <a:t>Width </a:t>
            </a:r>
            <a:r>
              <a:rPr sz="2400" dirty="0"/>
              <a:t>of </a:t>
            </a:r>
            <a:r>
              <a:rPr sz="2400" spc="-5" dirty="0"/>
              <a:t>thermally  affected layer: 5-20  microns</a:t>
            </a:r>
            <a:endParaRPr sz="2400" dirty="0">
              <a:latin typeface="Georgia"/>
              <a:cs typeface="Georgia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362544" y="1549399"/>
            <a:ext cx="3869690" cy="216662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500" spc="-5" dirty="0">
                <a:latin typeface="Georgia"/>
                <a:cs typeface="Georgia"/>
              </a:rPr>
              <a:t>Er</a:t>
            </a:r>
            <a:r>
              <a:rPr sz="2500" spc="-15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YAG:</a:t>
            </a:r>
            <a:endParaRPr sz="25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3150" b="1" spc="0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spc="0" dirty="0">
                <a:latin typeface="Georgia"/>
                <a:cs typeface="Georgia"/>
              </a:rPr>
              <a:t>Safer </a:t>
            </a:r>
            <a:r>
              <a:rPr sz="2500" spc="-5" dirty="0">
                <a:latin typeface="Georgia"/>
                <a:cs typeface="Georgia"/>
              </a:rPr>
              <a:t>even in thin</a:t>
            </a:r>
            <a:r>
              <a:rPr sz="2500" spc="-9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tissues.</a:t>
            </a:r>
            <a:endParaRPr sz="2500" dirty="0">
              <a:latin typeface="Georgia"/>
              <a:cs typeface="Georgia"/>
            </a:endParaRPr>
          </a:p>
          <a:p>
            <a:pPr marL="285750" marR="952500" indent="-273050">
              <a:lnSpc>
                <a:spcPct val="99800"/>
              </a:lnSpc>
              <a:spcBef>
                <a:spcPts val="635"/>
              </a:spcBef>
            </a:pPr>
            <a:r>
              <a:rPr sz="3150" b="1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dirty="0">
                <a:latin typeface="Georgia"/>
                <a:cs typeface="Georgia"/>
              </a:rPr>
              <a:t>Useful to </a:t>
            </a:r>
            <a:r>
              <a:rPr sz="2500" spc="-10" dirty="0">
                <a:latin typeface="Georgia"/>
                <a:cs typeface="Georgia"/>
              </a:rPr>
              <a:t>remove  </a:t>
            </a:r>
            <a:r>
              <a:rPr sz="2500" spc="-5" dirty="0">
                <a:latin typeface="Georgia"/>
                <a:cs typeface="Georgia"/>
              </a:rPr>
              <a:t>melanin and</a:t>
            </a:r>
            <a:r>
              <a:rPr sz="2500" spc="-80" dirty="0">
                <a:latin typeface="Georgia"/>
                <a:cs typeface="Georgia"/>
              </a:rPr>
              <a:t> </a:t>
            </a:r>
            <a:r>
              <a:rPr sz="2500" spc="-10" dirty="0">
                <a:latin typeface="Georgia"/>
                <a:cs typeface="Georgia"/>
              </a:rPr>
              <a:t>metal  </a:t>
            </a:r>
            <a:r>
              <a:rPr sz="2500" spc="-5" dirty="0">
                <a:latin typeface="Georgia"/>
                <a:cs typeface="Georgia"/>
              </a:rPr>
              <a:t>tattoos.</a:t>
            </a:r>
            <a:endParaRPr sz="25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368662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71600" y="533398"/>
            <a:ext cx="5605779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non surgiCal</a:t>
            </a:r>
            <a:r>
              <a:rPr sz="3300" spc="-75" dirty="0"/>
              <a:t> </a:t>
            </a:r>
            <a:r>
              <a:rPr sz="3300" spc="-5" dirty="0"/>
              <a:t>therapy</a:t>
            </a:r>
            <a:endParaRPr sz="3300" dirty="0"/>
          </a:p>
        </p:txBody>
      </p:sp>
      <p:sp>
        <p:nvSpPr>
          <p:cNvPr id="16" name="object 16"/>
          <p:cNvSpPr txBox="1"/>
          <p:nvPr/>
        </p:nvSpPr>
        <p:spPr>
          <a:xfrm>
            <a:off x="413748" y="1989173"/>
            <a:ext cx="8338820" cy="3827971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400" spc="-5" dirty="0">
                <a:latin typeface="Georgia"/>
                <a:cs typeface="Georgia"/>
              </a:rPr>
              <a:t>Introduction:</a:t>
            </a:r>
            <a:endParaRPr sz="2400" dirty="0">
              <a:latin typeface="Georgia"/>
              <a:cs typeface="Georgia"/>
            </a:endParaRPr>
          </a:p>
          <a:p>
            <a:pPr marL="285750" marR="5080" indent="-273050" algn="just">
              <a:lnSpc>
                <a:spcPct val="100000"/>
              </a:lnSpc>
              <a:spcBef>
                <a:spcPts val="670"/>
              </a:spcBef>
            </a:pPr>
            <a:r>
              <a:rPr sz="3200" b="1" spc="-15" baseline="966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10" dirty="0">
                <a:latin typeface="Georgia"/>
                <a:cs typeface="Georgia"/>
              </a:rPr>
              <a:t>Primarily </a:t>
            </a:r>
            <a:r>
              <a:rPr sz="2400" spc="-5" dirty="0">
                <a:latin typeface="Georgia"/>
                <a:cs typeface="Georgia"/>
              </a:rPr>
              <a:t>aimed at efficient removal of </a:t>
            </a:r>
            <a:r>
              <a:rPr sz="2400" spc="-10" dirty="0">
                <a:latin typeface="Georgia"/>
                <a:cs typeface="Georgia"/>
              </a:rPr>
              <a:t>plaque </a:t>
            </a:r>
            <a:r>
              <a:rPr sz="2400" spc="-5" dirty="0">
                <a:latin typeface="Georgia"/>
                <a:cs typeface="Georgia"/>
              </a:rPr>
              <a:t>and  </a:t>
            </a:r>
            <a:r>
              <a:rPr sz="2400" spc="-10" dirty="0">
                <a:latin typeface="Georgia"/>
                <a:cs typeface="Georgia"/>
              </a:rPr>
              <a:t>calculus </a:t>
            </a:r>
            <a:r>
              <a:rPr sz="2400" spc="-5" dirty="0">
                <a:latin typeface="Georgia"/>
                <a:cs typeface="Georgia"/>
              </a:rPr>
              <a:t>and reduction of bacterial </a:t>
            </a:r>
            <a:r>
              <a:rPr sz="2400" spc="-10" dirty="0">
                <a:latin typeface="Georgia"/>
                <a:cs typeface="Georgia"/>
              </a:rPr>
              <a:t>load,  </a:t>
            </a:r>
            <a:r>
              <a:rPr sz="2400" spc="-5" dirty="0">
                <a:latin typeface="Georgia"/>
                <a:cs typeface="Georgia"/>
              </a:rPr>
              <a:t>inflammation.</a:t>
            </a:r>
            <a:endParaRPr sz="2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7" baseline="966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5" dirty="0">
                <a:latin typeface="Georgia"/>
                <a:cs typeface="Georgia"/>
              </a:rPr>
              <a:t>Conventional therapy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limitations:</a:t>
            </a:r>
            <a:endParaRPr sz="24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000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Incomplete removal </a:t>
            </a: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of</a:t>
            </a:r>
            <a:r>
              <a:rPr sz="20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001F5F"/>
                </a:solidFill>
                <a:latin typeface="Georgia"/>
                <a:cs typeface="Georgia"/>
              </a:rPr>
              <a:t>calculus.</a:t>
            </a:r>
            <a:endParaRPr sz="20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50"/>
              </a:spcBef>
            </a:pPr>
            <a:r>
              <a:rPr sz="2000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Incomplete elimination </a:t>
            </a:r>
            <a:r>
              <a:rPr sz="2000" dirty="0">
                <a:solidFill>
                  <a:srgbClr val="001F5F"/>
                </a:solidFill>
                <a:latin typeface="Georgia"/>
                <a:cs typeface="Georgia"/>
              </a:rPr>
              <a:t>of </a:t>
            </a:r>
            <a:r>
              <a:rPr sz="2000" spc="-5" dirty="0">
                <a:solidFill>
                  <a:srgbClr val="001F5F"/>
                </a:solidFill>
                <a:latin typeface="Georgia"/>
                <a:cs typeface="Georgia"/>
              </a:rPr>
              <a:t>inflamed pocket</a:t>
            </a:r>
            <a:r>
              <a:rPr sz="2000" spc="-10" dirty="0">
                <a:solidFill>
                  <a:srgbClr val="001F5F"/>
                </a:solidFill>
                <a:latin typeface="Georgia"/>
                <a:cs typeface="Georgia"/>
              </a:rPr>
              <a:t> lining.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200" spc="-10" dirty="0">
                <a:solidFill>
                  <a:srgbClr val="BF0000"/>
                </a:solidFill>
                <a:latin typeface="Georgia"/>
                <a:cs typeface="Georgia"/>
              </a:rPr>
              <a:t>Lasers used: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Diode, Nd YAG, </a:t>
            </a:r>
            <a:r>
              <a:rPr sz="2200" dirty="0">
                <a:solidFill>
                  <a:srgbClr val="BF0000"/>
                </a:solidFill>
                <a:latin typeface="Georgia"/>
                <a:cs typeface="Georgia"/>
              </a:rPr>
              <a:t>Er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YAG, Co2</a:t>
            </a:r>
            <a:r>
              <a:rPr sz="2200" spc="-3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BF0000"/>
                </a:solidFill>
                <a:latin typeface="Georgia"/>
                <a:cs typeface="Georgia"/>
              </a:rPr>
              <a:t>lasers.</a:t>
            </a:r>
            <a:endParaRPr sz="2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360643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505459" y="350520"/>
            <a:ext cx="82816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3435" marR="5080" indent="-3341370">
              <a:lnSpc>
                <a:spcPct val="100000"/>
              </a:lnSpc>
              <a:spcBef>
                <a:spcPts val="100"/>
              </a:spcBef>
            </a:pPr>
            <a:r>
              <a:rPr sz="2400" spc="-10" dirty="0"/>
              <a:t>subgingival CalCulus </a:t>
            </a:r>
            <a:r>
              <a:rPr sz="2400" spc="-5" dirty="0"/>
              <a:t>deteCtion- unique </a:t>
            </a:r>
            <a:r>
              <a:rPr sz="2400" spc="-10" dirty="0"/>
              <a:t>appliCation  </a:t>
            </a:r>
            <a:r>
              <a:rPr sz="2400" spc="-5" dirty="0"/>
              <a:t>for </a:t>
            </a:r>
            <a:r>
              <a:rPr sz="2400" spc="-10" dirty="0"/>
              <a:t>laser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574757" y="1989456"/>
            <a:ext cx="7974330" cy="368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b="1" spc="-7" baseline="1010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600" spc="-5" dirty="0">
                <a:latin typeface="Georgia"/>
                <a:cs typeface="Georgia"/>
              </a:rPr>
              <a:t>Conventional method- tactile</a:t>
            </a:r>
            <a:r>
              <a:rPr sz="2600" spc="-1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feel.</a:t>
            </a:r>
            <a:endParaRPr sz="2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600" dirty="0">
              <a:latin typeface="Times New Roman"/>
              <a:cs typeface="Times New Roman"/>
            </a:endParaRPr>
          </a:p>
          <a:p>
            <a:pPr marL="285750" marR="912494" indent="-273050">
              <a:lnSpc>
                <a:spcPts val="2810"/>
              </a:lnSpc>
            </a:pPr>
            <a:r>
              <a:rPr sz="3300" b="1" spc="-7" baseline="1010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600" spc="-5" dirty="0">
                <a:solidFill>
                  <a:srgbClr val="BF0000"/>
                </a:solidFill>
                <a:latin typeface="Georgia"/>
                <a:cs typeface="Georgia"/>
              </a:rPr>
              <a:t>Latest: </a:t>
            </a:r>
            <a:r>
              <a:rPr sz="2600" dirty="0">
                <a:solidFill>
                  <a:srgbClr val="BF0000"/>
                </a:solidFill>
                <a:latin typeface="Georgia"/>
                <a:cs typeface="Georgia"/>
              </a:rPr>
              <a:t>Er YAG </a:t>
            </a:r>
            <a:r>
              <a:rPr sz="2600" spc="-5" dirty="0">
                <a:solidFill>
                  <a:srgbClr val="BF0000"/>
                </a:solidFill>
                <a:latin typeface="Georgia"/>
                <a:cs typeface="Georgia"/>
              </a:rPr>
              <a:t>laser with fluorescent feedback  system for calculus detection.</a:t>
            </a:r>
            <a:endParaRPr sz="26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3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600" spc="-5" dirty="0">
                <a:solidFill>
                  <a:srgbClr val="BF0000"/>
                </a:solidFill>
                <a:latin typeface="Georgia"/>
                <a:cs typeface="Georgia"/>
              </a:rPr>
              <a:t>Rationale:</a:t>
            </a:r>
            <a:endParaRPr sz="2600" dirty="0">
              <a:latin typeface="Georgia"/>
              <a:cs typeface="Georgia"/>
            </a:endParaRPr>
          </a:p>
          <a:p>
            <a:pPr marL="285750" marR="5080" indent="-273050">
              <a:lnSpc>
                <a:spcPct val="89900"/>
              </a:lnSpc>
              <a:spcBef>
                <a:spcPts val="655"/>
              </a:spcBef>
              <a:tabLst>
                <a:tab pos="3250565" algn="l"/>
              </a:tabLst>
            </a:pPr>
            <a:r>
              <a:rPr sz="3300" b="1" baseline="1010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600" dirty="0">
                <a:solidFill>
                  <a:srgbClr val="001F5F"/>
                </a:solidFill>
                <a:latin typeface="Georgia"/>
                <a:cs typeface="Georgia"/>
              </a:rPr>
              <a:t>Difference in </a:t>
            </a:r>
            <a:r>
              <a:rPr sz="2600" spc="-5" dirty="0">
                <a:solidFill>
                  <a:srgbClr val="001F5F"/>
                </a:solidFill>
                <a:latin typeface="Georgia"/>
                <a:cs typeface="Georgia"/>
              </a:rPr>
              <a:t>the fluorescence emission properties of  calculus</a:t>
            </a:r>
            <a:r>
              <a:rPr sz="2600" spc="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Georgia"/>
                <a:cs typeface="Georgia"/>
              </a:rPr>
              <a:t>and</a:t>
            </a:r>
            <a:r>
              <a:rPr sz="2600" spc="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600" spc="-5" dirty="0">
                <a:solidFill>
                  <a:srgbClr val="001F5F"/>
                </a:solidFill>
                <a:latin typeface="Georgia"/>
                <a:cs typeface="Georgia"/>
              </a:rPr>
              <a:t>dental	hard tissue </a:t>
            </a:r>
            <a:r>
              <a:rPr sz="2600" spc="-5" dirty="0">
                <a:latin typeface="Georgia"/>
                <a:cs typeface="Georgia"/>
              </a:rPr>
              <a:t>when subjected to  irradiation with </a:t>
            </a:r>
            <a:r>
              <a:rPr sz="2600" dirty="0">
                <a:latin typeface="Georgia"/>
                <a:cs typeface="Georgia"/>
              </a:rPr>
              <a:t>655 nm </a:t>
            </a:r>
            <a:r>
              <a:rPr sz="2600" spc="-5" dirty="0">
                <a:latin typeface="Georgia"/>
                <a:cs typeface="Georgia"/>
              </a:rPr>
              <a:t>diode</a:t>
            </a:r>
            <a:r>
              <a:rPr sz="2600" spc="-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laser.</a:t>
            </a:r>
            <a:endParaRPr sz="26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520639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2101641"/>
            <a:ext cx="165925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spc="-5" dirty="0">
                <a:solidFill>
                  <a:srgbClr val="FF0000"/>
                </a:solidFill>
                <a:latin typeface="Georgia"/>
                <a:cs typeface="Georgia"/>
              </a:rPr>
              <a:t>Diode</a:t>
            </a:r>
            <a:r>
              <a:rPr sz="2200" b="1" spc="-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Georgia"/>
                <a:cs typeface="Georgia"/>
              </a:rPr>
              <a:t>laser</a:t>
            </a:r>
            <a:endParaRPr sz="2200" dirty="0">
              <a:solidFill>
                <a:srgbClr val="FF0000"/>
              </a:solidFill>
              <a:latin typeface="Georgia"/>
              <a:cs typeface="Georg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79729" y="2504440"/>
            <a:ext cx="3328035" cy="153888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  <a:buClr>
                <a:srgbClr val="D06248"/>
              </a:buClr>
              <a:buSzPct val="84210"/>
              <a:buFont typeface="MS Office Symbol Bold"/>
              <a:buChar char=""/>
              <a:tabLst>
                <a:tab pos="285750" algn="l"/>
              </a:tabLst>
            </a:pPr>
            <a:r>
              <a:rPr sz="1900" spc="-5" dirty="0">
                <a:latin typeface="Georgia"/>
                <a:cs typeface="Georgia"/>
              </a:rPr>
              <a:t>Dry or </a:t>
            </a:r>
            <a:r>
              <a:rPr sz="1900" spc="-10" dirty="0">
                <a:latin typeface="Georgia"/>
                <a:cs typeface="Georgia"/>
              </a:rPr>
              <a:t>saline moistened </a:t>
            </a:r>
            <a:r>
              <a:rPr sz="1900" spc="-5" dirty="0">
                <a:latin typeface="Georgia"/>
                <a:cs typeface="Georgia"/>
              </a:rPr>
              <a:t>root  surfaces- </a:t>
            </a:r>
            <a:r>
              <a:rPr sz="1900" spc="-10" dirty="0">
                <a:latin typeface="Georgia"/>
                <a:cs typeface="Georgia"/>
              </a:rPr>
              <a:t>no </a:t>
            </a:r>
            <a:r>
              <a:rPr sz="1900" spc="-5" dirty="0">
                <a:latin typeface="Georgia"/>
                <a:cs typeface="Georgia"/>
              </a:rPr>
              <a:t>detectable  alterations.</a:t>
            </a:r>
            <a:endParaRPr sz="1900" dirty="0">
              <a:latin typeface="Georgia"/>
              <a:cs typeface="Georgia"/>
            </a:endParaRPr>
          </a:p>
          <a:p>
            <a:pPr marL="285750" marR="398145" indent="-273050">
              <a:lnSpc>
                <a:spcPct val="100000"/>
              </a:lnSpc>
              <a:spcBef>
                <a:spcPts val="470"/>
              </a:spcBef>
              <a:buClr>
                <a:srgbClr val="D06248"/>
              </a:buClr>
              <a:buSzPct val="84210"/>
              <a:buFont typeface="MS Office Symbol Bold"/>
              <a:buChar char=""/>
              <a:tabLst>
                <a:tab pos="285750" algn="l"/>
              </a:tabLst>
            </a:pPr>
            <a:r>
              <a:rPr sz="1900" spc="-5" dirty="0">
                <a:latin typeface="Georgia"/>
                <a:cs typeface="Georgia"/>
              </a:rPr>
              <a:t>Blood coated</a:t>
            </a:r>
            <a:r>
              <a:rPr sz="1900" spc="-7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specimens-  </a:t>
            </a:r>
            <a:r>
              <a:rPr sz="1900" spc="-5" dirty="0">
                <a:latin typeface="Georgia"/>
                <a:cs typeface="Georgia"/>
              </a:rPr>
              <a:t>charring</a:t>
            </a:r>
            <a:endParaRPr sz="1900" dirty="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35038" y="2017127"/>
            <a:ext cx="3745865" cy="40523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rgbClr val="FF0000"/>
                </a:solidFill>
                <a:latin typeface="Georgia"/>
                <a:cs typeface="Georgia"/>
              </a:rPr>
              <a:t>Nd </a:t>
            </a:r>
            <a:r>
              <a:rPr sz="2200" b="1" spc="-10" dirty="0">
                <a:solidFill>
                  <a:srgbClr val="FF0000"/>
                </a:solidFill>
                <a:latin typeface="Georgia"/>
                <a:cs typeface="Georgia"/>
              </a:rPr>
              <a:t>YAG</a:t>
            </a:r>
            <a:r>
              <a:rPr sz="22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b="1" spc="-5" dirty="0">
                <a:solidFill>
                  <a:srgbClr val="FF0000"/>
                </a:solidFill>
                <a:latin typeface="Georgia"/>
                <a:cs typeface="Georgia"/>
              </a:rPr>
              <a:t>laser</a:t>
            </a:r>
            <a:endParaRPr sz="3100" dirty="0">
              <a:latin typeface="Times New Roman"/>
              <a:cs typeface="Times New Roman"/>
            </a:endParaRPr>
          </a:p>
          <a:p>
            <a:pPr marL="295910" marR="239395" indent="-273050">
              <a:lnSpc>
                <a:spcPct val="100000"/>
              </a:lnSpc>
              <a:buClr>
                <a:srgbClr val="D06248"/>
              </a:buClr>
              <a:buSzPct val="84210"/>
              <a:buFont typeface="MS Office Symbol Bold"/>
              <a:buChar char=""/>
              <a:tabLst>
                <a:tab pos="295910" algn="l"/>
              </a:tabLst>
            </a:pPr>
            <a:r>
              <a:rPr sz="1900" spc="-5" dirty="0">
                <a:latin typeface="Georgia"/>
                <a:cs typeface="Georgia"/>
              </a:rPr>
              <a:t>surface  </a:t>
            </a:r>
            <a:r>
              <a:rPr sz="1900" spc="-10" dirty="0">
                <a:latin typeface="Georgia"/>
                <a:cs typeface="Georgia"/>
              </a:rPr>
              <a:t>pitting, </a:t>
            </a:r>
            <a:r>
              <a:rPr sz="1900" spc="-5" dirty="0">
                <a:latin typeface="Georgia"/>
                <a:cs typeface="Georgia"/>
              </a:rPr>
              <a:t>craters, </a:t>
            </a:r>
            <a:r>
              <a:rPr sz="1900" spc="-10" dirty="0">
                <a:latin typeface="Georgia"/>
                <a:cs typeface="Georgia"/>
              </a:rPr>
              <a:t>melting,  </a:t>
            </a:r>
            <a:r>
              <a:rPr sz="1900" spc="-5" dirty="0">
                <a:latin typeface="Georgia"/>
                <a:cs typeface="Georgia"/>
              </a:rPr>
              <a:t>carbonization of root</a:t>
            </a:r>
            <a:r>
              <a:rPr sz="1900" spc="-35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surface.</a:t>
            </a:r>
            <a:endParaRPr sz="1900" dirty="0">
              <a:latin typeface="Georgia"/>
              <a:cs typeface="Georgia"/>
            </a:endParaRPr>
          </a:p>
          <a:p>
            <a:pPr marL="295910" marR="137160" indent="-273050">
              <a:lnSpc>
                <a:spcPct val="100000"/>
              </a:lnSpc>
              <a:spcBef>
                <a:spcPts val="470"/>
              </a:spcBef>
              <a:buClr>
                <a:srgbClr val="D06248"/>
              </a:buClr>
              <a:buSzPct val="84210"/>
              <a:buFont typeface="MS Office Symbol Bold"/>
              <a:buChar char=""/>
              <a:tabLst>
                <a:tab pos="295910" algn="l"/>
              </a:tabLst>
            </a:pPr>
            <a:r>
              <a:rPr sz="1900" spc="-5" dirty="0">
                <a:latin typeface="Georgia"/>
                <a:cs typeface="Georgia"/>
              </a:rPr>
              <a:t>decrease </a:t>
            </a:r>
            <a:r>
              <a:rPr sz="1900" dirty="0">
                <a:latin typeface="Georgia"/>
                <a:cs typeface="Georgia"/>
              </a:rPr>
              <a:t>in </a:t>
            </a:r>
            <a:r>
              <a:rPr sz="1900" spc="-10" dirty="0">
                <a:latin typeface="Georgia"/>
                <a:cs typeface="Georgia"/>
              </a:rPr>
              <a:t>protein/mineral  </a:t>
            </a:r>
            <a:r>
              <a:rPr sz="1900" spc="-5" dirty="0">
                <a:latin typeface="Georgia"/>
                <a:cs typeface="Georgia"/>
              </a:rPr>
              <a:t>ratio, production of protein</a:t>
            </a:r>
            <a:r>
              <a:rPr sz="1900" spc="-80" dirty="0">
                <a:latin typeface="Georgia"/>
                <a:cs typeface="Georgia"/>
              </a:rPr>
              <a:t> </a:t>
            </a:r>
            <a:r>
              <a:rPr sz="1900" spc="-5" dirty="0">
                <a:latin typeface="Georgia"/>
                <a:cs typeface="Georgia"/>
              </a:rPr>
              <a:t>by-  products.</a:t>
            </a:r>
            <a:endParaRPr sz="1900" dirty="0">
              <a:latin typeface="Georgia"/>
              <a:cs typeface="Georgia"/>
            </a:endParaRPr>
          </a:p>
          <a:p>
            <a:pPr marL="295910" marR="5080" indent="-273050">
              <a:lnSpc>
                <a:spcPct val="100000"/>
              </a:lnSpc>
              <a:spcBef>
                <a:spcPts val="470"/>
              </a:spcBef>
              <a:buClr>
                <a:srgbClr val="D06248"/>
              </a:buClr>
              <a:buSzPct val="84210"/>
              <a:buFont typeface="MS Office Symbol Bold"/>
              <a:buChar char=""/>
              <a:tabLst>
                <a:tab pos="295910" algn="l"/>
              </a:tabLst>
            </a:pPr>
            <a:r>
              <a:rPr sz="1900" spc="-5" dirty="0" err="1">
                <a:latin typeface="Georgia"/>
                <a:cs typeface="Georgia"/>
              </a:rPr>
              <a:t>Nd</a:t>
            </a:r>
            <a:r>
              <a:rPr sz="1900" spc="-90" dirty="0">
                <a:latin typeface="Georgia"/>
                <a:cs typeface="Georgia"/>
              </a:rPr>
              <a:t> </a:t>
            </a:r>
            <a:r>
              <a:rPr sz="1900" spc="-10" dirty="0">
                <a:latin typeface="Georgia"/>
                <a:cs typeface="Georgia"/>
              </a:rPr>
              <a:t>YAG  </a:t>
            </a:r>
            <a:r>
              <a:rPr sz="1900" spc="-5" dirty="0">
                <a:latin typeface="Georgia"/>
                <a:cs typeface="Georgia"/>
              </a:rPr>
              <a:t>treated root surface </a:t>
            </a:r>
            <a:r>
              <a:rPr sz="1900" dirty="0">
                <a:latin typeface="Georgia"/>
                <a:cs typeface="Georgia"/>
              </a:rPr>
              <a:t>– </a:t>
            </a:r>
            <a:r>
              <a:rPr sz="1900" spc="-10" dirty="0">
                <a:latin typeface="Georgia"/>
                <a:cs typeface="Georgia"/>
              </a:rPr>
              <a:t>not  </a:t>
            </a:r>
            <a:r>
              <a:rPr sz="1900" spc="-5" dirty="0">
                <a:latin typeface="Georgia"/>
                <a:cs typeface="Georgia"/>
              </a:rPr>
              <a:t>favorable for </a:t>
            </a:r>
            <a:r>
              <a:rPr sz="1900" spc="-10" dirty="0">
                <a:latin typeface="Georgia"/>
                <a:cs typeface="Georgia"/>
              </a:rPr>
              <a:t>fibroblast  </a:t>
            </a:r>
            <a:r>
              <a:rPr sz="1900" spc="-5" dirty="0">
                <a:latin typeface="Georgia"/>
                <a:cs typeface="Georgia"/>
              </a:rPr>
              <a:t>attachment.</a:t>
            </a:r>
            <a:endParaRPr sz="1900" dirty="0">
              <a:latin typeface="Georgia"/>
              <a:cs typeface="Georgia"/>
            </a:endParaRPr>
          </a:p>
          <a:p>
            <a:pPr marL="295910" marR="111125" indent="-273050">
              <a:lnSpc>
                <a:spcPct val="100000"/>
              </a:lnSpc>
              <a:spcBef>
                <a:spcPts val="470"/>
              </a:spcBef>
              <a:buClr>
                <a:srgbClr val="D06248"/>
              </a:buClr>
              <a:buSzPct val="84210"/>
              <a:buFont typeface="MS Office Symbol Bold"/>
              <a:buChar char=""/>
              <a:tabLst>
                <a:tab pos="295910" algn="l"/>
              </a:tabLst>
            </a:pPr>
            <a:r>
              <a:rPr sz="1900" spc="-5" dirty="0">
                <a:latin typeface="Georgia"/>
                <a:cs typeface="Georgia"/>
              </a:rPr>
              <a:t>Laser  followed </a:t>
            </a:r>
            <a:r>
              <a:rPr sz="1900" spc="-10" dirty="0">
                <a:latin typeface="Georgia"/>
                <a:cs typeface="Georgia"/>
              </a:rPr>
              <a:t>by </a:t>
            </a:r>
            <a:r>
              <a:rPr sz="1900" spc="-5" dirty="0">
                <a:latin typeface="Georgia"/>
                <a:cs typeface="Georgia"/>
              </a:rPr>
              <a:t>SRP- restores the  </a:t>
            </a:r>
            <a:r>
              <a:rPr sz="1900" spc="-10" dirty="0">
                <a:latin typeface="Georgia"/>
                <a:cs typeface="Georgia"/>
              </a:rPr>
              <a:t>biocompatibility </a:t>
            </a:r>
            <a:r>
              <a:rPr sz="1900" spc="-5" dirty="0">
                <a:latin typeface="Georgia"/>
                <a:cs typeface="Georgia"/>
              </a:rPr>
              <a:t>of root surface</a:t>
            </a:r>
            <a:endParaRPr sz="1900" dirty="0">
              <a:latin typeface="Georgia"/>
              <a:cs typeface="Georgi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42439" y="441959"/>
            <a:ext cx="564705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root surfaCe</a:t>
            </a:r>
            <a:r>
              <a:rPr sz="3200" spc="-40" dirty="0"/>
              <a:t> </a:t>
            </a:r>
            <a:r>
              <a:rPr sz="3200" spc="-5" dirty="0"/>
              <a:t>alterations</a:t>
            </a:r>
            <a:endParaRPr sz="3200"/>
          </a:p>
        </p:txBody>
      </p:sp>
      <p:sp>
        <p:nvSpPr>
          <p:cNvPr id="6" name="object 6"/>
          <p:cNvSpPr/>
          <p:nvPr/>
        </p:nvSpPr>
        <p:spPr>
          <a:xfrm>
            <a:off x="7339646" y="1953895"/>
            <a:ext cx="607060" cy="488950"/>
          </a:xfrm>
          <a:custGeom>
            <a:avLst/>
            <a:gdLst/>
            <a:ahLst/>
            <a:cxnLst/>
            <a:rect l="l" t="t" r="r" b="b"/>
            <a:pathLst>
              <a:path w="607059" h="488950">
                <a:moveTo>
                  <a:pt x="91439" y="0"/>
                </a:moveTo>
                <a:lnTo>
                  <a:pt x="0" y="133350"/>
                </a:lnTo>
                <a:lnTo>
                  <a:pt x="161289" y="245110"/>
                </a:lnTo>
                <a:lnTo>
                  <a:pt x="0" y="356870"/>
                </a:lnTo>
                <a:lnTo>
                  <a:pt x="91439" y="488950"/>
                </a:lnTo>
                <a:lnTo>
                  <a:pt x="303529" y="342900"/>
                </a:lnTo>
                <a:lnTo>
                  <a:pt x="586898" y="342900"/>
                </a:lnTo>
                <a:lnTo>
                  <a:pt x="445770" y="245110"/>
                </a:lnTo>
                <a:lnTo>
                  <a:pt x="588731" y="146050"/>
                </a:lnTo>
                <a:lnTo>
                  <a:pt x="303529" y="146050"/>
                </a:lnTo>
                <a:lnTo>
                  <a:pt x="91439" y="0"/>
                </a:lnTo>
                <a:close/>
              </a:path>
              <a:path w="607059" h="488950">
                <a:moveTo>
                  <a:pt x="586898" y="342900"/>
                </a:moveTo>
                <a:lnTo>
                  <a:pt x="303529" y="342900"/>
                </a:lnTo>
                <a:lnTo>
                  <a:pt x="515620" y="488950"/>
                </a:lnTo>
                <a:lnTo>
                  <a:pt x="607059" y="356870"/>
                </a:lnTo>
                <a:lnTo>
                  <a:pt x="586898" y="342900"/>
                </a:lnTo>
                <a:close/>
              </a:path>
              <a:path w="607059" h="488950">
                <a:moveTo>
                  <a:pt x="515620" y="0"/>
                </a:moveTo>
                <a:lnTo>
                  <a:pt x="303529" y="146050"/>
                </a:lnTo>
                <a:lnTo>
                  <a:pt x="588731" y="146050"/>
                </a:lnTo>
                <a:lnTo>
                  <a:pt x="607059" y="133350"/>
                </a:lnTo>
                <a:lnTo>
                  <a:pt x="5156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39646" y="1953895"/>
            <a:ext cx="607060" cy="488950"/>
          </a:xfrm>
          <a:custGeom>
            <a:avLst/>
            <a:gdLst/>
            <a:ahLst/>
            <a:cxnLst/>
            <a:rect l="l" t="t" r="r" b="b"/>
            <a:pathLst>
              <a:path w="607059" h="488950">
                <a:moveTo>
                  <a:pt x="0" y="133350"/>
                </a:moveTo>
                <a:lnTo>
                  <a:pt x="91439" y="0"/>
                </a:lnTo>
                <a:lnTo>
                  <a:pt x="303529" y="146050"/>
                </a:lnTo>
                <a:lnTo>
                  <a:pt x="515620" y="0"/>
                </a:lnTo>
                <a:lnTo>
                  <a:pt x="607059" y="133350"/>
                </a:lnTo>
                <a:lnTo>
                  <a:pt x="445770" y="245110"/>
                </a:lnTo>
                <a:lnTo>
                  <a:pt x="607059" y="356870"/>
                </a:lnTo>
                <a:lnTo>
                  <a:pt x="515620" y="488950"/>
                </a:lnTo>
                <a:lnTo>
                  <a:pt x="303529" y="342900"/>
                </a:lnTo>
                <a:lnTo>
                  <a:pt x="91439" y="488950"/>
                </a:lnTo>
                <a:lnTo>
                  <a:pt x="0" y="356870"/>
                </a:lnTo>
                <a:lnTo>
                  <a:pt x="161289" y="245110"/>
                </a:lnTo>
                <a:lnTo>
                  <a:pt x="0" y="133350"/>
                </a:lnTo>
                <a:close/>
              </a:path>
            </a:pathLst>
          </a:custGeom>
          <a:ln w="25518">
            <a:solidFill>
              <a:srgbClr val="99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86600" y="152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99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077200" y="2209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99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47578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23F3-C957-49CB-8A38-8F8178A03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29901-661B-4E50-A15E-E8D9672FB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013936"/>
            <a:ext cx="3578761" cy="3853464"/>
          </a:xfrm>
        </p:spPr>
        <p:txBody>
          <a:bodyPr>
            <a:normAutofit/>
          </a:bodyPr>
          <a:lstStyle/>
          <a:p>
            <a:pPr marL="0" marR="226695" indent="0">
              <a:lnSpc>
                <a:spcPts val="1939"/>
              </a:lnSpc>
              <a:spcBef>
                <a:spcPts val="345"/>
              </a:spcBef>
              <a:buNone/>
            </a:pPr>
            <a:r>
              <a:rPr lang="en-US" sz="2800" spc="-5" dirty="0">
                <a:solidFill>
                  <a:srgbClr val="FF0000"/>
                </a:solidFill>
                <a:latin typeface="Georgia"/>
                <a:cs typeface="Georgia"/>
              </a:rPr>
              <a:t>CO2 Laser</a:t>
            </a:r>
          </a:p>
          <a:p>
            <a:pPr marL="0" marR="226695" indent="0">
              <a:lnSpc>
                <a:spcPts val="1939"/>
              </a:lnSpc>
              <a:spcBef>
                <a:spcPts val="345"/>
              </a:spcBef>
              <a:buNone/>
            </a:pPr>
            <a:endParaRPr lang="en-US" spc="-5" dirty="0">
              <a:latin typeface="Georgia"/>
              <a:cs typeface="Georgia"/>
            </a:endParaRPr>
          </a:p>
          <a:p>
            <a:pPr marL="12700" marR="226695">
              <a:lnSpc>
                <a:spcPts val="1939"/>
              </a:lnSpc>
              <a:spcBef>
                <a:spcPts val="345"/>
              </a:spcBef>
            </a:pPr>
            <a:r>
              <a:rPr lang="en-US" spc="-5" dirty="0">
                <a:latin typeface="Georgia"/>
                <a:cs typeface="Georgia"/>
              </a:rPr>
              <a:t>Carbonized layer on </a:t>
            </a:r>
            <a:r>
              <a:rPr lang="en-US" spc="-10" dirty="0">
                <a:latin typeface="Georgia"/>
                <a:cs typeface="Georgia"/>
              </a:rPr>
              <a:t>root  </a:t>
            </a:r>
            <a:r>
              <a:rPr lang="en-US" spc="-5" dirty="0">
                <a:latin typeface="Georgia"/>
                <a:cs typeface="Georgia"/>
              </a:rPr>
              <a:t>surface.</a:t>
            </a:r>
            <a:endParaRPr lang="en-US" dirty="0">
              <a:latin typeface="Georgia"/>
              <a:cs typeface="Georgia"/>
            </a:endParaRPr>
          </a:p>
          <a:p>
            <a:pPr marL="12700" marR="5080" algn="just">
              <a:lnSpc>
                <a:spcPts val="1939"/>
              </a:lnSpc>
              <a:spcBef>
                <a:spcPts val="450"/>
              </a:spcBef>
            </a:pPr>
            <a:r>
              <a:rPr lang="en-US" spc="-5" dirty="0">
                <a:latin typeface="Georgia"/>
                <a:cs typeface="Georgia"/>
              </a:rPr>
              <a:t>Cyanamide </a:t>
            </a:r>
            <a:r>
              <a:rPr lang="en-US" dirty="0">
                <a:latin typeface="Georgia"/>
                <a:cs typeface="Georgia"/>
              </a:rPr>
              <a:t>, </a:t>
            </a:r>
            <a:r>
              <a:rPr lang="en-US" spc="-5" dirty="0">
                <a:latin typeface="Georgia"/>
                <a:cs typeface="Georgia"/>
              </a:rPr>
              <a:t>cyanate ions-  detected </a:t>
            </a:r>
            <a:r>
              <a:rPr lang="en-US" dirty="0">
                <a:latin typeface="Georgia"/>
                <a:cs typeface="Georgia"/>
              </a:rPr>
              <a:t>on </a:t>
            </a:r>
            <a:r>
              <a:rPr lang="en-US" spc="-5" dirty="0">
                <a:latin typeface="Georgia"/>
                <a:cs typeface="Georgia"/>
              </a:rPr>
              <a:t>the carbonized  layer- FTIS</a:t>
            </a:r>
            <a:r>
              <a:rPr lang="en-US" spc="-15" dirty="0">
                <a:latin typeface="Georgia"/>
                <a:cs typeface="Georgia"/>
              </a:rPr>
              <a:t> </a:t>
            </a:r>
            <a:r>
              <a:rPr lang="en-US" spc="-5" dirty="0">
                <a:latin typeface="Georgia"/>
                <a:cs typeface="Georgia"/>
              </a:rPr>
              <a:t>method.</a:t>
            </a:r>
          </a:p>
          <a:p>
            <a:pPr marL="12700" marR="5080" algn="just">
              <a:lnSpc>
                <a:spcPts val="1939"/>
              </a:lnSpc>
              <a:spcBef>
                <a:spcPts val="450"/>
              </a:spcBef>
            </a:pPr>
            <a:r>
              <a:rPr lang="en-US" spc="-5" dirty="0">
                <a:latin typeface="Georgia"/>
                <a:cs typeface="Georgia"/>
              </a:rPr>
              <a:t>Char  layer inhibits periodontal soft  tissue</a:t>
            </a:r>
            <a:r>
              <a:rPr lang="en-US" spc="-10" dirty="0">
                <a:latin typeface="Georgia"/>
                <a:cs typeface="Georgia"/>
              </a:rPr>
              <a:t> </a:t>
            </a:r>
            <a:r>
              <a:rPr lang="en-US" spc="-5" dirty="0">
                <a:latin typeface="Georgia"/>
                <a:cs typeface="Georgia"/>
              </a:rPr>
              <a:t>attachment.</a:t>
            </a:r>
          </a:p>
          <a:p>
            <a:pPr marL="12700" marR="5080" algn="just">
              <a:lnSpc>
                <a:spcPts val="1939"/>
              </a:lnSpc>
              <a:spcBef>
                <a:spcPts val="450"/>
              </a:spcBef>
            </a:pPr>
            <a:r>
              <a:rPr lang="en-US" spc="-5" dirty="0">
                <a:latin typeface="Georgia"/>
                <a:cs typeface="Georgia"/>
              </a:rPr>
              <a:t>Co2 laser contraindicated for  root surface treatment </a:t>
            </a:r>
            <a:r>
              <a:rPr lang="en-US" dirty="0">
                <a:latin typeface="Georgia"/>
                <a:cs typeface="Georgia"/>
              </a:rPr>
              <a:t>in  </a:t>
            </a:r>
            <a:r>
              <a:rPr lang="en-US" spc="-5" dirty="0">
                <a:latin typeface="Georgia"/>
                <a:cs typeface="Georgia"/>
              </a:rPr>
              <a:t>focused</a:t>
            </a:r>
            <a:r>
              <a:rPr lang="en-US" spc="-10" dirty="0">
                <a:latin typeface="Georgia"/>
                <a:cs typeface="Georgia"/>
              </a:rPr>
              <a:t> </a:t>
            </a:r>
            <a:r>
              <a:rPr lang="en-US" spc="-5" dirty="0">
                <a:latin typeface="Georgia"/>
                <a:cs typeface="Georgia"/>
              </a:rPr>
              <a:t>mode.</a:t>
            </a:r>
            <a:endParaRPr lang="en-US" dirty="0">
              <a:latin typeface="Georgia"/>
              <a:cs typeface="Georgia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89E15B-820D-418F-9E57-B7B8DB602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89182" y="1914420"/>
            <a:ext cx="3721418" cy="3724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  <a:latin typeface="Georgia" panose="02040502050405020303" pitchFamily="18" charset="0"/>
              </a:rPr>
              <a:t>Erbium family</a:t>
            </a:r>
          </a:p>
          <a:p>
            <a:r>
              <a:rPr lang="en-US" dirty="0">
                <a:latin typeface="Georgia" panose="02040502050405020303" pitchFamily="18" charset="0"/>
              </a:rPr>
              <a:t>No </a:t>
            </a:r>
            <a:r>
              <a:rPr lang="en-US" spc="-5" dirty="0">
                <a:latin typeface="Georgia" panose="02040502050405020303" pitchFamily="18" charset="0"/>
              </a:rPr>
              <a:t>thermal effects such </a:t>
            </a:r>
            <a:r>
              <a:rPr lang="en-US" dirty="0">
                <a:latin typeface="Georgia" panose="02040502050405020303" pitchFamily="18" charset="0"/>
              </a:rPr>
              <a:t>as  </a:t>
            </a:r>
            <a:r>
              <a:rPr lang="en-US" spc="-5" dirty="0">
                <a:latin typeface="Georgia" panose="02040502050405020303" pitchFamily="18" charset="0"/>
              </a:rPr>
              <a:t>cracking,</a:t>
            </a:r>
            <a:r>
              <a:rPr lang="en-US" spc="-10" dirty="0">
                <a:latin typeface="Georgia" panose="02040502050405020303" pitchFamily="18" charset="0"/>
              </a:rPr>
              <a:t> </a:t>
            </a:r>
            <a:r>
              <a:rPr lang="en-US" spc="-5" dirty="0">
                <a:latin typeface="Georgia" panose="02040502050405020303" pitchFamily="18" charset="0"/>
              </a:rPr>
              <a:t>fissuring</a:t>
            </a:r>
            <a:r>
              <a:rPr lang="en-US" spc="-5" dirty="0">
                <a:solidFill>
                  <a:srgbClr val="636A85"/>
                </a:solidFill>
                <a:latin typeface="Georgia" panose="02040502050405020303" pitchFamily="18" charset="0"/>
              </a:rPr>
              <a:t>.</a:t>
            </a:r>
          </a:p>
          <a:p>
            <a:pPr marL="285750" marR="381000" indent="-273050">
              <a:lnSpc>
                <a:spcPct val="79900"/>
              </a:lnSpc>
              <a:spcBef>
                <a:spcPts val="500"/>
              </a:spcBef>
              <a:buClr>
                <a:srgbClr val="CCB300"/>
              </a:buClr>
              <a:buSzPct val="70000"/>
              <a:buFont typeface="Arial"/>
              <a:buChar char="•"/>
              <a:tabLst>
                <a:tab pos="285115" algn="l"/>
                <a:tab pos="285750" algn="l"/>
              </a:tabLst>
            </a:pPr>
            <a:r>
              <a:rPr lang="en-US" dirty="0">
                <a:latin typeface="Georgia" panose="02040502050405020303" pitchFamily="18" charset="0"/>
              </a:rPr>
              <a:t>No  </a:t>
            </a:r>
            <a:r>
              <a:rPr lang="en-US" spc="-5" dirty="0">
                <a:latin typeface="Georgia" panose="02040502050405020303" pitchFamily="18" charset="0"/>
              </a:rPr>
              <a:t>major chemical or  compositional change- on  root cementum or</a:t>
            </a:r>
            <a:r>
              <a:rPr lang="en-US" spc="-10" dirty="0">
                <a:latin typeface="Georgia" panose="02040502050405020303" pitchFamily="18" charset="0"/>
              </a:rPr>
              <a:t> </a:t>
            </a:r>
            <a:r>
              <a:rPr lang="en-US" spc="-5" dirty="0">
                <a:latin typeface="Georgia" panose="02040502050405020303" pitchFamily="18" charset="0"/>
              </a:rPr>
              <a:t>dentin.</a:t>
            </a:r>
            <a:endParaRPr lang="en-US" dirty="0">
              <a:latin typeface="Georgia" panose="02040502050405020303" pitchFamily="18" charset="0"/>
            </a:endParaRPr>
          </a:p>
          <a:p>
            <a:pPr marL="285750" marR="238760">
              <a:lnSpc>
                <a:spcPct val="80000"/>
              </a:lnSpc>
              <a:spcBef>
                <a:spcPts val="500"/>
              </a:spcBef>
            </a:pPr>
            <a:r>
              <a:rPr lang="en-US" spc="-5" dirty="0" err="1">
                <a:latin typeface="Georgia" panose="02040502050405020303" pitchFamily="18" charset="0"/>
              </a:rPr>
              <a:t>Biocompatability</a:t>
            </a:r>
            <a:r>
              <a:rPr lang="en-US" spc="-5" dirty="0">
                <a:latin typeface="Georgia" panose="02040502050405020303" pitchFamily="18" charset="0"/>
              </a:rPr>
              <a:t> of </a:t>
            </a:r>
            <a:r>
              <a:rPr lang="en-US" spc="-10" dirty="0">
                <a:latin typeface="Georgia" panose="02040502050405020303" pitchFamily="18" charset="0"/>
              </a:rPr>
              <a:t>root  </a:t>
            </a:r>
            <a:r>
              <a:rPr lang="en-US" spc="-5" dirty="0">
                <a:latin typeface="Georgia" panose="02040502050405020303" pitchFamily="18" charset="0"/>
              </a:rPr>
              <a:t>surface: micro-irregularity  offers </a:t>
            </a:r>
            <a:r>
              <a:rPr lang="en-US" dirty="0">
                <a:latin typeface="Georgia" panose="02040502050405020303" pitchFamily="18" charset="0"/>
              </a:rPr>
              <a:t>better </a:t>
            </a:r>
            <a:r>
              <a:rPr lang="en-US" spc="-5" dirty="0">
                <a:latin typeface="Georgia" panose="02040502050405020303" pitchFamily="18" charset="0"/>
              </a:rPr>
              <a:t>attachment to  fibroblasts</a:t>
            </a:r>
            <a:endParaRPr lang="en-US" dirty="0">
              <a:latin typeface="Georgia" panose="02040502050405020303" pitchFamily="18" charset="0"/>
              <a:cs typeface="MS Office Symbol Bold"/>
            </a:endParaRPr>
          </a:p>
          <a:p>
            <a:pPr marL="0" indent="0">
              <a:buNone/>
            </a:pPr>
            <a:endParaRPr lang="en-US" sz="2800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object 14">
            <a:extLst>
              <a:ext uri="{FF2B5EF4-FFF2-40B4-BE49-F238E27FC236}">
                <a16:creationId xmlns:a16="http://schemas.microsoft.com/office/drawing/2014/main" id="{88A02176-D7AD-4258-8334-35D7F5F11ADE}"/>
              </a:ext>
            </a:extLst>
          </p:cNvPr>
          <p:cNvSpPr/>
          <p:nvPr/>
        </p:nvSpPr>
        <p:spPr>
          <a:xfrm>
            <a:off x="2895600" y="1914420"/>
            <a:ext cx="631190" cy="409313"/>
          </a:xfrm>
          <a:custGeom>
            <a:avLst/>
            <a:gdLst/>
            <a:ahLst/>
            <a:cxnLst/>
            <a:rect l="l" t="t" r="r" b="b"/>
            <a:pathLst>
              <a:path w="554989" h="436880">
                <a:moveTo>
                  <a:pt x="0" y="119380"/>
                </a:moveTo>
                <a:lnTo>
                  <a:pt x="78740" y="0"/>
                </a:lnTo>
                <a:lnTo>
                  <a:pt x="276860" y="132080"/>
                </a:lnTo>
                <a:lnTo>
                  <a:pt x="474980" y="0"/>
                </a:lnTo>
                <a:lnTo>
                  <a:pt x="554990" y="119380"/>
                </a:lnTo>
                <a:lnTo>
                  <a:pt x="406400" y="218440"/>
                </a:lnTo>
                <a:lnTo>
                  <a:pt x="554990" y="317500"/>
                </a:lnTo>
                <a:lnTo>
                  <a:pt x="474980" y="436880"/>
                </a:lnTo>
                <a:lnTo>
                  <a:pt x="276860" y="304800"/>
                </a:lnTo>
                <a:lnTo>
                  <a:pt x="78740" y="436880"/>
                </a:lnTo>
                <a:lnTo>
                  <a:pt x="0" y="317500"/>
                </a:lnTo>
                <a:lnTo>
                  <a:pt x="147320" y="218440"/>
                </a:lnTo>
                <a:lnTo>
                  <a:pt x="0" y="119380"/>
                </a:lnTo>
                <a:close/>
              </a:path>
            </a:pathLst>
          </a:custGeom>
          <a:solidFill>
            <a:srgbClr val="FF0000"/>
          </a:solidFill>
          <a:ln w="2551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29779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83460" y="426720"/>
            <a:ext cx="5336540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baCterial</a:t>
            </a:r>
            <a:r>
              <a:rPr sz="3300" spc="-60" dirty="0"/>
              <a:t> </a:t>
            </a:r>
            <a:r>
              <a:rPr sz="3300" spc="-5" dirty="0"/>
              <a:t>reduCtion</a:t>
            </a:r>
            <a:endParaRPr sz="3300" dirty="0"/>
          </a:p>
        </p:txBody>
      </p:sp>
      <p:sp>
        <p:nvSpPr>
          <p:cNvPr id="16" name="object 16"/>
          <p:cNvSpPr txBox="1"/>
          <p:nvPr/>
        </p:nvSpPr>
        <p:spPr>
          <a:xfrm>
            <a:off x="379729" y="2001520"/>
            <a:ext cx="8347075" cy="3835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 algn="just">
              <a:lnSpc>
                <a:spcPct val="100000"/>
              </a:lnSpc>
              <a:spcBef>
                <a:spcPts val="100"/>
              </a:spcBef>
            </a:pPr>
            <a:r>
              <a:rPr sz="3075" b="1" spc="22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5" dirty="0">
                <a:latin typeface="Georgia"/>
                <a:cs typeface="Georgia"/>
              </a:rPr>
              <a:t>The </a:t>
            </a:r>
            <a:r>
              <a:rPr sz="2400" spc="-5" dirty="0">
                <a:solidFill>
                  <a:srgbClr val="00AF4F"/>
                </a:solidFill>
                <a:latin typeface="Georgia"/>
                <a:cs typeface="Georgia"/>
              </a:rPr>
              <a:t>only two soft tissue wavelengths </a:t>
            </a:r>
            <a:r>
              <a:rPr sz="2400" spc="-5" dirty="0">
                <a:latin typeface="Georgia"/>
                <a:cs typeface="Georgia"/>
              </a:rPr>
              <a:t>that currently meet  the criterion of having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delivery </a:t>
            </a:r>
            <a:r>
              <a:rPr sz="2400" spc="-10" dirty="0">
                <a:latin typeface="Georgia"/>
                <a:cs typeface="Georgia"/>
              </a:rPr>
              <a:t>system </a:t>
            </a:r>
            <a:r>
              <a:rPr sz="2400" spc="-5" dirty="0">
                <a:latin typeface="Georgia"/>
                <a:cs typeface="Georgia"/>
              </a:rPr>
              <a:t>able to deliver  laser energy efficiently and effectively to the periodontal  pockets for nonsurgical periodontal therapy are </a:t>
            </a:r>
            <a:r>
              <a:rPr sz="2400" spc="-5" dirty="0">
                <a:solidFill>
                  <a:srgbClr val="00AF4F"/>
                </a:solidFill>
                <a:latin typeface="Georgia"/>
                <a:cs typeface="Georgia"/>
              </a:rPr>
              <a:t>Nd:YAG  </a:t>
            </a:r>
            <a:r>
              <a:rPr sz="2400" spc="-5" dirty="0">
                <a:latin typeface="Georgia"/>
                <a:cs typeface="Georgia"/>
              </a:rPr>
              <a:t>and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AF4F"/>
                </a:solidFill>
                <a:latin typeface="Georgia"/>
                <a:cs typeface="Georgia"/>
              </a:rPr>
              <a:t>diode</a:t>
            </a:r>
            <a:r>
              <a:rPr sz="2400" spc="-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285750" marR="11430" indent="-273050" algn="just">
              <a:lnSpc>
                <a:spcPct val="100000"/>
              </a:lnSpc>
            </a:pPr>
            <a:r>
              <a:rPr sz="3075" b="1" spc="15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0" dirty="0">
                <a:latin typeface="Georgia"/>
                <a:cs typeface="Georgia"/>
              </a:rPr>
              <a:t>Well </a:t>
            </a:r>
            <a:r>
              <a:rPr sz="2400" spc="-5" dirty="0">
                <a:latin typeface="Georgia"/>
                <a:cs typeface="Georgia"/>
              </a:rPr>
              <a:t>absorbed </a:t>
            </a:r>
            <a:r>
              <a:rPr sz="2400" dirty="0">
                <a:latin typeface="Georgia"/>
                <a:cs typeface="Georgia"/>
              </a:rPr>
              <a:t>by </a:t>
            </a:r>
            <a:r>
              <a:rPr sz="2400" spc="-5" dirty="0">
                <a:latin typeface="Georgia"/>
                <a:cs typeface="Georgia"/>
              </a:rPr>
              <a:t>melanin and hemoglobin and other  chormophores present in periodontally diseased tissues.  The laser energy is transmitted through water and poorly  absorbed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hydroxyapitite.</a:t>
            </a:r>
            <a:endParaRPr sz="24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1118767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9729" y="2001520"/>
            <a:ext cx="8338184" cy="24109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6350" indent="-273050" algn="just">
              <a:lnSpc>
                <a:spcPct val="100000"/>
              </a:lnSpc>
              <a:spcBef>
                <a:spcPts val="100"/>
              </a:spcBef>
            </a:pPr>
            <a:r>
              <a:rPr sz="3075" b="1" spc="15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0" dirty="0">
                <a:latin typeface="Georgia"/>
                <a:cs typeface="Georgia"/>
              </a:rPr>
              <a:t>Both </a:t>
            </a:r>
            <a:r>
              <a:rPr sz="2400" dirty="0">
                <a:latin typeface="Georgia"/>
                <a:cs typeface="Georgia"/>
              </a:rPr>
              <a:t>of </a:t>
            </a:r>
            <a:r>
              <a:rPr sz="2400" spc="-5" dirty="0">
                <a:latin typeface="Georgia"/>
                <a:cs typeface="Georgia"/>
              </a:rPr>
              <a:t>these wavelengths have been </a:t>
            </a:r>
            <a:r>
              <a:rPr sz="2400" spc="-10" dirty="0">
                <a:latin typeface="Georgia"/>
                <a:cs typeface="Georgia"/>
              </a:rPr>
              <a:t>shown </a:t>
            </a:r>
            <a:r>
              <a:rPr sz="2400" spc="-5" dirty="0">
                <a:latin typeface="Georgia"/>
                <a:cs typeface="Georgia"/>
              </a:rPr>
              <a:t>to </a:t>
            </a:r>
            <a:r>
              <a:rPr sz="2400" dirty="0">
                <a:latin typeface="Georgia"/>
                <a:cs typeface="Georgia"/>
              </a:rPr>
              <a:t>be </a:t>
            </a:r>
            <a:r>
              <a:rPr sz="2400" spc="-5" dirty="0">
                <a:latin typeface="Georgia"/>
                <a:cs typeface="Georgia"/>
              </a:rPr>
              <a:t>extremely  effective against periodontal pathogens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vivo and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1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vitro</a:t>
            </a:r>
            <a:endParaRPr sz="24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285750" marR="5080" indent="-273050" algn="just">
              <a:lnSpc>
                <a:spcPct val="100000"/>
              </a:lnSpc>
            </a:pPr>
            <a:r>
              <a:rPr sz="3075" b="1" spc="7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lang="en-US" sz="3075" b="1" spc="7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 </a:t>
            </a:r>
            <a:r>
              <a:rPr lang="en-US" sz="2400" spc="-5" dirty="0">
                <a:latin typeface="Georgia"/>
                <a:cs typeface="Georgia"/>
              </a:rPr>
              <a:t>d</a:t>
            </a:r>
            <a:r>
              <a:rPr sz="2400" spc="-5" dirty="0">
                <a:latin typeface="Georgia"/>
                <a:cs typeface="Georgia"/>
              </a:rPr>
              <a:t>iode laser revealed 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bactericidal effect, helped reduce inflammation, and  supported healing </a:t>
            </a:r>
            <a:r>
              <a:rPr sz="2400" dirty="0">
                <a:latin typeface="Georgia"/>
                <a:cs typeface="Georgia"/>
              </a:rPr>
              <a:t>of </a:t>
            </a:r>
            <a:r>
              <a:rPr sz="2400" spc="-5" dirty="0">
                <a:latin typeface="Georgia"/>
                <a:cs typeface="Georgia"/>
              </a:rPr>
              <a:t>the periodontal pockets through the  elimination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55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bacteria.</a:t>
            </a:r>
            <a:endParaRPr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9977617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78839" y="426720"/>
            <a:ext cx="737235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surgicaL Pocket theraPy-</a:t>
            </a:r>
            <a:r>
              <a:rPr sz="3300" spc="-45" dirty="0"/>
              <a:t> </a:t>
            </a:r>
            <a:r>
              <a:rPr sz="3300" spc="-5" dirty="0"/>
              <a:t>Lasers</a:t>
            </a:r>
            <a:endParaRPr sz="3300"/>
          </a:p>
        </p:txBody>
      </p:sp>
      <p:sp>
        <p:nvSpPr>
          <p:cNvPr id="16" name="object 16"/>
          <p:cNvSpPr txBox="1"/>
          <p:nvPr/>
        </p:nvSpPr>
        <p:spPr>
          <a:xfrm>
            <a:off x="626568" y="1729740"/>
            <a:ext cx="5792470" cy="925194"/>
          </a:xfrm>
          <a:prstGeom prst="rect">
            <a:avLst/>
          </a:prstGeom>
        </p:spPr>
        <p:txBody>
          <a:bodyPr vert="horz" wrap="square" lIns="0" tIns="965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700" spc="-10" dirty="0">
                <a:latin typeface="Georgia"/>
                <a:cs typeface="Georgia"/>
              </a:rPr>
              <a:t>Lasers </a:t>
            </a:r>
            <a:r>
              <a:rPr sz="2700" spc="-5" dirty="0">
                <a:latin typeface="Georgia"/>
                <a:cs typeface="Georgia"/>
              </a:rPr>
              <a:t>used: Co2 and Erbium</a:t>
            </a:r>
            <a:r>
              <a:rPr sz="2700" spc="-50" dirty="0">
                <a:latin typeface="Georgia"/>
                <a:cs typeface="Georgia"/>
              </a:rPr>
              <a:t> </a:t>
            </a:r>
            <a:r>
              <a:rPr sz="2700" spc="-10" dirty="0">
                <a:latin typeface="Georgia"/>
                <a:cs typeface="Georgia"/>
              </a:rPr>
              <a:t>family</a:t>
            </a:r>
            <a:endParaRPr sz="27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540"/>
              </a:spcBef>
            </a:pP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Involves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use </a:t>
            </a:r>
            <a:r>
              <a:rPr sz="2200" dirty="0">
                <a:solidFill>
                  <a:srgbClr val="001F5F"/>
                </a:solidFill>
                <a:latin typeface="Georgia"/>
                <a:cs typeface="Georgia"/>
              </a:rPr>
              <a:t>of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lasers</a:t>
            </a:r>
            <a:r>
              <a:rPr sz="2200" spc="-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for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4050" y="2476500"/>
            <a:ext cx="200025" cy="2603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550" b="1" spc="-180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</a:t>
            </a:r>
            <a:endParaRPr sz="1550">
              <a:latin typeface="MS Office Symbol Bold"/>
              <a:cs typeface="MS Office Symbol Bold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62400" y="2295525"/>
            <a:ext cx="2205990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calculus</a:t>
            </a:r>
            <a:r>
              <a:rPr sz="2200" spc="-4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removal,</a:t>
            </a:r>
            <a:endParaRPr sz="2200" dirty="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4050" y="2663825"/>
            <a:ext cx="6920865" cy="2791460"/>
          </a:xfrm>
          <a:prstGeom prst="rect">
            <a:avLst/>
          </a:prstGeom>
        </p:spPr>
        <p:txBody>
          <a:bodyPr vert="horz" wrap="square" lIns="0" tIns="82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osseous</a:t>
            </a:r>
            <a:r>
              <a:rPr sz="2200" spc="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surgery,</a:t>
            </a:r>
            <a:endParaRPr sz="2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de-toxification of the root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surface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and</a:t>
            </a:r>
            <a:r>
              <a:rPr sz="2200" spc="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bone,</a:t>
            </a:r>
            <a:endParaRPr sz="2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granulation tissue</a:t>
            </a:r>
            <a:r>
              <a:rPr sz="2200" spc="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removal</a:t>
            </a:r>
            <a:endParaRPr sz="22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32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u="heavy" spc="-2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2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Advantage </a:t>
            </a:r>
            <a:r>
              <a:rPr sz="2200" u="heavy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of</a:t>
            </a:r>
            <a:r>
              <a:rPr sz="2200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 Laser:</a:t>
            </a:r>
            <a:endParaRPr sz="2200" dirty="0">
              <a:latin typeface="Georgia"/>
              <a:cs typeface="Georgia"/>
            </a:endParaRPr>
          </a:p>
          <a:p>
            <a:pPr marL="285750" marR="5080">
              <a:lnSpc>
                <a:spcPct val="100000"/>
              </a:lnSpc>
              <a:spcBef>
                <a:spcPts val="550"/>
              </a:spcBef>
            </a:pPr>
            <a:r>
              <a:rPr sz="2200" spc="-5" dirty="0">
                <a:solidFill>
                  <a:srgbClr val="FF0000"/>
                </a:solidFill>
                <a:latin typeface="Georgia"/>
                <a:cs typeface="Georgia"/>
              </a:rPr>
              <a:t>Better </a:t>
            </a:r>
            <a:r>
              <a:rPr sz="2200" spc="-10" dirty="0">
                <a:solidFill>
                  <a:srgbClr val="FF0000"/>
                </a:solidFill>
                <a:latin typeface="Georgia"/>
                <a:cs typeface="Georgia"/>
              </a:rPr>
              <a:t>access </a:t>
            </a:r>
            <a:r>
              <a:rPr sz="2200" dirty="0">
                <a:solidFill>
                  <a:srgbClr val="FF0000"/>
                </a:solidFill>
                <a:latin typeface="Georgia"/>
                <a:cs typeface="Georgia"/>
              </a:rPr>
              <a:t>in </a:t>
            </a:r>
            <a:r>
              <a:rPr sz="2200" spc="-5" dirty="0">
                <a:solidFill>
                  <a:srgbClr val="FF0000"/>
                </a:solidFill>
                <a:latin typeface="Georgia"/>
                <a:cs typeface="Georgia"/>
              </a:rPr>
              <a:t>furcation </a:t>
            </a:r>
            <a:r>
              <a:rPr sz="2200" spc="-10" dirty="0">
                <a:solidFill>
                  <a:srgbClr val="FF0000"/>
                </a:solidFill>
                <a:latin typeface="Georgia"/>
                <a:cs typeface="Georgia"/>
              </a:rPr>
              <a:t>areas, </a:t>
            </a:r>
            <a:r>
              <a:rPr sz="2200" spc="-5" dirty="0">
                <a:solidFill>
                  <a:srgbClr val="FF0000"/>
                </a:solidFill>
                <a:latin typeface="Georgia"/>
                <a:cs typeface="Georgia"/>
              </a:rPr>
              <a:t>hemostasis, </a:t>
            </a:r>
            <a:r>
              <a:rPr sz="2200" spc="-10" dirty="0">
                <a:solidFill>
                  <a:srgbClr val="FF0000"/>
                </a:solidFill>
                <a:latin typeface="Georgia"/>
                <a:cs typeface="Georgia"/>
              </a:rPr>
              <a:t>less </a:t>
            </a:r>
            <a:r>
              <a:rPr sz="2200" spc="-5" dirty="0">
                <a:solidFill>
                  <a:srgbClr val="FF0000"/>
                </a:solidFill>
                <a:latin typeface="Georgia"/>
                <a:cs typeface="Georgia"/>
              </a:rPr>
              <a:t>post-  operative discomfort, faster</a:t>
            </a:r>
            <a:r>
              <a:rPr sz="2200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FF0000"/>
                </a:solidFill>
                <a:latin typeface="Georgia"/>
                <a:cs typeface="Georgia"/>
              </a:rPr>
              <a:t>healing</a:t>
            </a:r>
            <a:r>
              <a:rPr sz="2200" spc="-5" dirty="0">
                <a:solidFill>
                  <a:srgbClr val="636A85"/>
                </a:solidFill>
                <a:latin typeface="Georgia"/>
                <a:cs typeface="Georgia"/>
              </a:rPr>
              <a:t>.</a:t>
            </a:r>
            <a:endParaRPr sz="2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7421499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4B43D-2D71-4948-8A75-6B550B01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F7D458-C4D0-4D6C-A3CC-3BF983B745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934AA3D-7018-4760-A28E-47D014D458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1" t="22885" r="26910" b="19230"/>
          <a:stretch/>
        </p:blipFill>
        <p:spPr bwMode="auto">
          <a:xfrm>
            <a:off x="152400" y="1853755"/>
            <a:ext cx="8534399" cy="4775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9962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" cy="364490"/>
          </a:xfrm>
          <a:custGeom>
            <a:avLst/>
            <a:gdLst/>
            <a:ahLst/>
            <a:cxnLst/>
            <a:rect l="l" t="t" r="r" b="b"/>
            <a:pathLst>
              <a:path w="152400" h="364490">
                <a:moveTo>
                  <a:pt x="0" y="364489"/>
                </a:moveTo>
                <a:lnTo>
                  <a:pt x="152400" y="364489"/>
                </a:lnTo>
                <a:lnTo>
                  <a:pt x="152400" y="0"/>
                </a:lnTo>
                <a:lnTo>
                  <a:pt x="0" y="0"/>
                </a:lnTo>
                <a:lnTo>
                  <a:pt x="0" y="3644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984250"/>
            <a:ext cx="152400" cy="5873750"/>
          </a:xfrm>
          <a:custGeom>
            <a:avLst/>
            <a:gdLst/>
            <a:ahLst/>
            <a:cxnLst/>
            <a:rect l="l" t="t" r="r" b="b"/>
            <a:pathLst>
              <a:path w="152400" h="5873750">
                <a:moveTo>
                  <a:pt x="0" y="5873750"/>
                </a:moveTo>
                <a:lnTo>
                  <a:pt x="152400" y="5873750"/>
                </a:lnTo>
                <a:lnTo>
                  <a:pt x="152400" y="0"/>
                </a:lnTo>
                <a:lnTo>
                  <a:pt x="0" y="0"/>
                </a:lnTo>
                <a:lnTo>
                  <a:pt x="0" y="58737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139439" y="426720"/>
            <a:ext cx="44481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properties of</a:t>
            </a:r>
            <a:r>
              <a:rPr sz="3300" spc="-50" dirty="0"/>
              <a:t> </a:t>
            </a:r>
            <a:r>
              <a:rPr sz="3300" spc="-5" dirty="0"/>
              <a:t>Laser</a:t>
            </a:r>
            <a:endParaRPr sz="3300"/>
          </a:p>
        </p:txBody>
      </p:sp>
      <p:sp>
        <p:nvSpPr>
          <p:cNvPr id="14" name="object 14"/>
          <p:cNvSpPr/>
          <p:nvPr/>
        </p:nvSpPr>
        <p:spPr>
          <a:xfrm>
            <a:off x="372109" y="1371600"/>
            <a:ext cx="8473440" cy="4730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20000" y="152400"/>
            <a:ext cx="1371600" cy="12179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364490"/>
            <a:ext cx="746760" cy="619760"/>
          </a:xfrm>
          <a:custGeom>
            <a:avLst/>
            <a:gdLst/>
            <a:ahLst/>
            <a:cxnLst/>
            <a:rect l="l" t="t" r="r" b="b"/>
            <a:pathLst>
              <a:path w="746760" h="619760">
                <a:moveTo>
                  <a:pt x="746760" y="0"/>
                </a:moveTo>
                <a:lnTo>
                  <a:pt x="0" y="0"/>
                </a:lnTo>
                <a:lnTo>
                  <a:pt x="0" y="619760"/>
                </a:lnTo>
                <a:lnTo>
                  <a:pt x="746760" y="619760"/>
                </a:lnTo>
                <a:lnTo>
                  <a:pt x="746760" y="0"/>
                </a:lnTo>
                <a:close/>
              </a:path>
            </a:pathLst>
          </a:custGeom>
          <a:solidFill>
            <a:srgbClr val="D0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364490"/>
            <a:ext cx="746760" cy="619760"/>
          </a:xfrm>
          <a:custGeom>
            <a:avLst/>
            <a:gdLst/>
            <a:ahLst/>
            <a:cxnLst/>
            <a:rect l="l" t="t" r="r" b="b"/>
            <a:pathLst>
              <a:path w="746760" h="619760">
                <a:moveTo>
                  <a:pt x="373380" y="619760"/>
                </a:moveTo>
                <a:lnTo>
                  <a:pt x="0" y="619760"/>
                </a:lnTo>
                <a:lnTo>
                  <a:pt x="0" y="0"/>
                </a:lnTo>
                <a:lnTo>
                  <a:pt x="746760" y="0"/>
                </a:lnTo>
                <a:lnTo>
                  <a:pt x="746760" y="619760"/>
                </a:lnTo>
                <a:lnTo>
                  <a:pt x="373380" y="61976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9144" y="48133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0"/>
                </a:moveTo>
                <a:lnTo>
                  <a:pt x="0" y="361950"/>
                </a:lnTo>
              </a:path>
            </a:pathLst>
          </a:custGeom>
          <a:ln w="80009">
            <a:solidFill>
              <a:srgbClr val="D0624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140" y="481330"/>
            <a:ext cx="80010" cy="361950"/>
          </a:xfrm>
          <a:custGeom>
            <a:avLst/>
            <a:gdLst/>
            <a:ahLst/>
            <a:cxnLst/>
            <a:rect l="l" t="t" r="r" b="b"/>
            <a:pathLst>
              <a:path w="80009" h="361950">
                <a:moveTo>
                  <a:pt x="39369" y="361950"/>
                </a:moveTo>
                <a:lnTo>
                  <a:pt x="0" y="361950"/>
                </a:lnTo>
                <a:lnTo>
                  <a:pt x="0" y="0"/>
                </a:lnTo>
                <a:lnTo>
                  <a:pt x="80009" y="0"/>
                </a:lnTo>
                <a:lnTo>
                  <a:pt x="80009" y="361950"/>
                </a:lnTo>
                <a:lnTo>
                  <a:pt x="39369" y="36195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28039" y="416559"/>
            <a:ext cx="2137410" cy="187960"/>
          </a:xfrm>
          <a:custGeom>
            <a:avLst/>
            <a:gdLst/>
            <a:ahLst/>
            <a:cxnLst/>
            <a:rect l="l" t="t" r="r" b="b"/>
            <a:pathLst>
              <a:path w="2137410" h="187959">
                <a:moveTo>
                  <a:pt x="0" y="93979"/>
                </a:moveTo>
                <a:lnTo>
                  <a:pt x="26669" y="59471"/>
                </a:lnTo>
                <a:lnTo>
                  <a:pt x="53339" y="29368"/>
                </a:lnTo>
                <a:lnTo>
                  <a:pt x="80009" y="8076"/>
                </a:lnTo>
                <a:lnTo>
                  <a:pt x="106679" y="0"/>
                </a:lnTo>
                <a:lnTo>
                  <a:pt x="133350" y="10219"/>
                </a:lnTo>
                <a:lnTo>
                  <a:pt x="160020" y="35083"/>
                </a:lnTo>
                <a:lnTo>
                  <a:pt x="186690" y="65901"/>
                </a:lnTo>
                <a:lnTo>
                  <a:pt x="213359" y="93979"/>
                </a:lnTo>
                <a:lnTo>
                  <a:pt x="240029" y="121523"/>
                </a:lnTo>
                <a:lnTo>
                  <a:pt x="266699" y="152400"/>
                </a:lnTo>
                <a:lnTo>
                  <a:pt x="293369" y="177561"/>
                </a:lnTo>
                <a:lnTo>
                  <a:pt x="320040" y="187960"/>
                </a:lnTo>
                <a:lnTo>
                  <a:pt x="346709" y="177561"/>
                </a:lnTo>
                <a:lnTo>
                  <a:pt x="373379" y="152400"/>
                </a:lnTo>
                <a:lnTo>
                  <a:pt x="400049" y="121523"/>
                </a:lnTo>
                <a:lnTo>
                  <a:pt x="426719" y="93979"/>
                </a:lnTo>
                <a:lnTo>
                  <a:pt x="454124" y="65901"/>
                </a:lnTo>
                <a:lnTo>
                  <a:pt x="481171" y="35083"/>
                </a:lnTo>
                <a:lnTo>
                  <a:pt x="507980" y="10219"/>
                </a:lnTo>
                <a:lnTo>
                  <a:pt x="534669" y="0"/>
                </a:lnTo>
                <a:lnTo>
                  <a:pt x="561339" y="10219"/>
                </a:lnTo>
                <a:lnTo>
                  <a:pt x="588010" y="35083"/>
                </a:lnTo>
                <a:lnTo>
                  <a:pt x="614680" y="65901"/>
                </a:lnTo>
                <a:lnTo>
                  <a:pt x="641350" y="93979"/>
                </a:lnTo>
                <a:lnTo>
                  <a:pt x="668019" y="121523"/>
                </a:lnTo>
                <a:lnTo>
                  <a:pt x="694689" y="152400"/>
                </a:lnTo>
                <a:lnTo>
                  <a:pt x="721359" y="177561"/>
                </a:lnTo>
                <a:lnTo>
                  <a:pt x="748029" y="187960"/>
                </a:lnTo>
                <a:lnTo>
                  <a:pt x="774700" y="177561"/>
                </a:lnTo>
                <a:lnTo>
                  <a:pt x="801370" y="152400"/>
                </a:lnTo>
                <a:lnTo>
                  <a:pt x="828040" y="121523"/>
                </a:lnTo>
                <a:lnTo>
                  <a:pt x="854710" y="93979"/>
                </a:lnTo>
                <a:lnTo>
                  <a:pt x="881379" y="65901"/>
                </a:lnTo>
                <a:lnTo>
                  <a:pt x="908049" y="35083"/>
                </a:lnTo>
                <a:lnTo>
                  <a:pt x="934719" y="10219"/>
                </a:lnTo>
                <a:lnTo>
                  <a:pt x="961390" y="0"/>
                </a:lnTo>
                <a:lnTo>
                  <a:pt x="988060" y="10219"/>
                </a:lnTo>
                <a:lnTo>
                  <a:pt x="1014729" y="35083"/>
                </a:lnTo>
                <a:lnTo>
                  <a:pt x="1041399" y="65901"/>
                </a:lnTo>
                <a:lnTo>
                  <a:pt x="1068070" y="93979"/>
                </a:lnTo>
                <a:lnTo>
                  <a:pt x="1094740" y="121523"/>
                </a:lnTo>
                <a:lnTo>
                  <a:pt x="1121410" y="152400"/>
                </a:lnTo>
                <a:lnTo>
                  <a:pt x="1148080" y="177561"/>
                </a:lnTo>
                <a:lnTo>
                  <a:pt x="1174749" y="187960"/>
                </a:lnTo>
                <a:lnTo>
                  <a:pt x="1202154" y="177561"/>
                </a:lnTo>
                <a:lnTo>
                  <a:pt x="1229201" y="152400"/>
                </a:lnTo>
                <a:lnTo>
                  <a:pt x="1256010" y="121523"/>
                </a:lnTo>
                <a:lnTo>
                  <a:pt x="1282699" y="93979"/>
                </a:lnTo>
                <a:lnTo>
                  <a:pt x="1309369" y="65901"/>
                </a:lnTo>
                <a:lnTo>
                  <a:pt x="1336039" y="35083"/>
                </a:lnTo>
                <a:lnTo>
                  <a:pt x="1362709" y="10219"/>
                </a:lnTo>
                <a:lnTo>
                  <a:pt x="1389380" y="0"/>
                </a:lnTo>
                <a:lnTo>
                  <a:pt x="1416049" y="10219"/>
                </a:lnTo>
                <a:lnTo>
                  <a:pt x="1442719" y="35083"/>
                </a:lnTo>
                <a:lnTo>
                  <a:pt x="1469389" y="65901"/>
                </a:lnTo>
                <a:lnTo>
                  <a:pt x="1496060" y="93979"/>
                </a:lnTo>
                <a:lnTo>
                  <a:pt x="1522730" y="121523"/>
                </a:lnTo>
                <a:lnTo>
                  <a:pt x="1549399" y="152400"/>
                </a:lnTo>
                <a:lnTo>
                  <a:pt x="1576069" y="177561"/>
                </a:lnTo>
                <a:lnTo>
                  <a:pt x="1602740" y="187960"/>
                </a:lnTo>
                <a:lnTo>
                  <a:pt x="1629410" y="177561"/>
                </a:lnTo>
                <a:lnTo>
                  <a:pt x="1656079" y="152400"/>
                </a:lnTo>
                <a:lnTo>
                  <a:pt x="1682750" y="121523"/>
                </a:lnTo>
                <a:lnTo>
                  <a:pt x="1709420" y="93979"/>
                </a:lnTo>
                <a:lnTo>
                  <a:pt x="1736089" y="65901"/>
                </a:lnTo>
                <a:lnTo>
                  <a:pt x="1762760" y="35083"/>
                </a:lnTo>
                <a:lnTo>
                  <a:pt x="1789429" y="10219"/>
                </a:lnTo>
                <a:lnTo>
                  <a:pt x="1816100" y="0"/>
                </a:lnTo>
                <a:lnTo>
                  <a:pt x="1842789" y="10219"/>
                </a:lnTo>
                <a:lnTo>
                  <a:pt x="1869598" y="35083"/>
                </a:lnTo>
                <a:lnTo>
                  <a:pt x="1896645" y="65901"/>
                </a:lnTo>
                <a:lnTo>
                  <a:pt x="1924050" y="93979"/>
                </a:lnTo>
                <a:lnTo>
                  <a:pt x="1950719" y="121523"/>
                </a:lnTo>
                <a:lnTo>
                  <a:pt x="1977389" y="152400"/>
                </a:lnTo>
                <a:lnTo>
                  <a:pt x="2004059" y="177561"/>
                </a:lnTo>
                <a:lnTo>
                  <a:pt x="2030729" y="187960"/>
                </a:lnTo>
                <a:lnTo>
                  <a:pt x="2059900" y="175418"/>
                </a:lnTo>
                <a:lnTo>
                  <a:pt x="2090737" y="146685"/>
                </a:lnTo>
                <a:lnTo>
                  <a:pt x="2118240" y="115093"/>
                </a:lnTo>
                <a:lnTo>
                  <a:pt x="2137410" y="93979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8039" y="4165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5450" y="6045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28039" y="463550"/>
            <a:ext cx="2137410" cy="186690"/>
          </a:xfrm>
          <a:custGeom>
            <a:avLst/>
            <a:gdLst/>
            <a:ahLst/>
            <a:cxnLst/>
            <a:rect l="l" t="t" r="r" b="b"/>
            <a:pathLst>
              <a:path w="2137410" h="186690">
                <a:moveTo>
                  <a:pt x="0" y="93979"/>
                </a:moveTo>
                <a:lnTo>
                  <a:pt x="26669" y="59471"/>
                </a:lnTo>
                <a:lnTo>
                  <a:pt x="53339" y="29368"/>
                </a:lnTo>
                <a:lnTo>
                  <a:pt x="80009" y="8076"/>
                </a:lnTo>
                <a:lnTo>
                  <a:pt x="106679" y="0"/>
                </a:lnTo>
                <a:lnTo>
                  <a:pt x="133350" y="10219"/>
                </a:lnTo>
                <a:lnTo>
                  <a:pt x="160020" y="35083"/>
                </a:lnTo>
                <a:lnTo>
                  <a:pt x="186690" y="65901"/>
                </a:lnTo>
                <a:lnTo>
                  <a:pt x="213359" y="93979"/>
                </a:lnTo>
                <a:lnTo>
                  <a:pt x="240029" y="121324"/>
                </a:lnTo>
                <a:lnTo>
                  <a:pt x="266699" y="151764"/>
                </a:lnTo>
                <a:lnTo>
                  <a:pt x="293369" y="176490"/>
                </a:lnTo>
                <a:lnTo>
                  <a:pt x="320040" y="186689"/>
                </a:lnTo>
                <a:lnTo>
                  <a:pt x="346709" y="176490"/>
                </a:lnTo>
                <a:lnTo>
                  <a:pt x="373379" y="151764"/>
                </a:lnTo>
                <a:lnTo>
                  <a:pt x="400049" y="121324"/>
                </a:lnTo>
                <a:lnTo>
                  <a:pt x="426719" y="93979"/>
                </a:lnTo>
                <a:lnTo>
                  <a:pt x="454124" y="65901"/>
                </a:lnTo>
                <a:lnTo>
                  <a:pt x="481171" y="35083"/>
                </a:lnTo>
                <a:lnTo>
                  <a:pt x="507980" y="10219"/>
                </a:lnTo>
                <a:lnTo>
                  <a:pt x="534669" y="0"/>
                </a:lnTo>
                <a:lnTo>
                  <a:pt x="561339" y="10219"/>
                </a:lnTo>
                <a:lnTo>
                  <a:pt x="588010" y="35083"/>
                </a:lnTo>
                <a:lnTo>
                  <a:pt x="614680" y="65901"/>
                </a:lnTo>
                <a:lnTo>
                  <a:pt x="641350" y="93979"/>
                </a:lnTo>
                <a:lnTo>
                  <a:pt x="668019" y="121324"/>
                </a:lnTo>
                <a:lnTo>
                  <a:pt x="694689" y="151764"/>
                </a:lnTo>
                <a:lnTo>
                  <a:pt x="721359" y="176490"/>
                </a:lnTo>
                <a:lnTo>
                  <a:pt x="748029" y="186689"/>
                </a:lnTo>
                <a:lnTo>
                  <a:pt x="774700" y="176490"/>
                </a:lnTo>
                <a:lnTo>
                  <a:pt x="801370" y="151764"/>
                </a:lnTo>
                <a:lnTo>
                  <a:pt x="828040" y="121324"/>
                </a:lnTo>
                <a:lnTo>
                  <a:pt x="854710" y="93979"/>
                </a:lnTo>
                <a:lnTo>
                  <a:pt x="881379" y="65901"/>
                </a:lnTo>
                <a:lnTo>
                  <a:pt x="908049" y="35083"/>
                </a:lnTo>
                <a:lnTo>
                  <a:pt x="934719" y="10219"/>
                </a:lnTo>
                <a:lnTo>
                  <a:pt x="961390" y="0"/>
                </a:lnTo>
                <a:lnTo>
                  <a:pt x="988060" y="10219"/>
                </a:lnTo>
                <a:lnTo>
                  <a:pt x="1014729" y="35083"/>
                </a:lnTo>
                <a:lnTo>
                  <a:pt x="1041399" y="65901"/>
                </a:lnTo>
                <a:lnTo>
                  <a:pt x="1068070" y="93979"/>
                </a:lnTo>
                <a:lnTo>
                  <a:pt x="1094740" y="121324"/>
                </a:lnTo>
                <a:lnTo>
                  <a:pt x="1121410" y="151764"/>
                </a:lnTo>
                <a:lnTo>
                  <a:pt x="1148080" y="176490"/>
                </a:lnTo>
                <a:lnTo>
                  <a:pt x="1174749" y="186689"/>
                </a:lnTo>
                <a:lnTo>
                  <a:pt x="1202154" y="176490"/>
                </a:lnTo>
                <a:lnTo>
                  <a:pt x="1229201" y="151764"/>
                </a:lnTo>
                <a:lnTo>
                  <a:pt x="1256010" y="121324"/>
                </a:lnTo>
                <a:lnTo>
                  <a:pt x="1282699" y="93979"/>
                </a:lnTo>
                <a:lnTo>
                  <a:pt x="1309369" y="65901"/>
                </a:lnTo>
                <a:lnTo>
                  <a:pt x="1336039" y="35083"/>
                </a:lnTo>
                <a:lnTo>
                  <a:pt x="1362709" y="10219"/>
                </a:lnTo>
                <a:lnTo>
                  <a:pt x="1389380" y="0"/>
                </a:lnTo>
                <a:lnTo>
                  <a:pt x="1416049" y="10219"/>
                </a:lnTo>
                <a:lnTo>
                  <a:pt x="1442719" y="35083"/>
                </a:lnTo>
                <a:lnTo>
                  <a:pt x="1469389" y="65901"/>
                </a:lnTo>
                <a:lnTo>
                  <a:pt x="1496060" y="93979"/>
                </a:lnTo>
                <a:lnTo>
                  <a:pt x="1522730" y="121324"/>
                </a:lnTo>
                <a:lnTo>
                  <a:pt x="1549399" y="151764"/>
                </a:lnTo>
                <a:lnTo>
                  <a:pt x="1576069" y="176490"/>
                </a:lnTo>
                <a:lnTo>
                  <a:pt x="1602740" y="186689"/>
                </a:lnTo>
                <a:lnTo>
                  <a:pt x="1629410" y="176490"/>
                </a:lnTo>
                <a:lnTo>
                  <a:pt x="1656079" y="151764"/>
                </a:lnTo>
                <a:lnTo>
                  <a:pt x="1682750" y="121324"/>
                </a:lnTo>
                <a:lnTo>
                  <a:pt x="1709420" y="93979"/>
                </a:lnTo>
                <a:lnTo>
                  <a:pt x="1736089" y="65901"/>
                </a:lnTo>
                <a:lnTo>
                  <a:pt x="1762760" y="35083"/>
                </a:lnTo>
                <a:lnTo>
                  <a:pt x="1789429" y="10219"/>
                </a:lnTo>
                <a:lnTo>
                  <a:pt x="1816100" y="0"/>
                </a:lnTo>
                <a:lnTo>
                  <a:pt x="1842789" y="10219"/>
                </a:lnTo>
                <a:lnTo>
                  <a:pt x="1869598" y="35083"/>
                </a:lnTo>
                <a:lnTo>
                  <a:pt x="1896645" y="65901"/>
                </a:lnTo>
                <a:lnTo>
                  <a:pt x="1924050" y="93979"/>
                </a:lnTo>
                <a:lnTo>
                  <a:pt x="1950719" y="121324"/>
                </a:lnTo>
                <a:lnTo>
                  <a:pt x="1977389" y="151764"/>
                </a:lnTo>
                <a:lnTo>
                  <a:pt x="2004059" y="176490"/>
                </a:lnTo>
                <a:lnTo>
                  <a:pt x="2030729" y="186689"/>
                </a:lnTo>
                <a:lnTo>
                  <a:pt x="2059900" y="174347"/>
                </a:lnTo>
                <a:lnTo>
                  <a:pt x="2090737" y="146050"/>
                </a:lnTo>
                <a:lnTo>
                  <a:pt x="2118240" y="114895"/>
                </a:lnTo>
                <a:lnTo>
                  <a:pt x="2137410" y="93979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28039" y="4635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965450" y="6502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8039" y="510540"/>
            <a:ext cx="2137410" cy="186690"/>
          </a:xfrm>
          <a:custGeom>
            <a:avLst/>
            <a:gdLst/>
            <a:ahLst/>
            <a:cxnLst/>
            <a:rect l="l" t="t" r="r" b="b"/>
            <a:pathLst>
              <a:path w="2137410" h="186690">
                <a:moveTo>
                  <a:pt x="0" y="92710"/>
                </a:moveTo>
                <a:lnTo>
                  <a:pt x="26669" y="58935"/>
                </a:lnTo>
                <a:lnTo>
                  <a:pt x="53339" y="29210"/>
                </a:lnTo>
                <a:lnTo>
                  <a:pt x="80009" y="8056"/>
                </a:lnTo>
                <a:lnTo>
                  <a:pt x="106679" y="0"/>
                </a:lnTo>
                <a:lnTo>
                  <a:pt x="133350" y="10199"/>
                </a:lnTo>
                <a:lnTo>
                  <a:pt x="160020" y="34925"/>
                </a:lnTo>
                <a:lnTo>
                  <a:pt x="186690" y="65365"/>
                </a:lnTo>
                <a:lnTo>
                  <a:pt x="213359" y="92710"/>
                </a:lnTo>
                <a:lnTo>
                  <a:pt x="240029" y="120788"/>
                </a:lnTo>
                <a:lnTo>
                  <a:pt x="266699" y="151606"/>
                </a:lnTo>
                <a:lnTo>
                  <a:pt x="293369" y="176470"/>
                </a:lnTo>
                <a:lnTo>
                  <a:pt x="320040" y="186689"/>
                </a:lnTo>
                <a:lnTo>
                  <a:pt x="346709" y="176470"/>
                </a:lnTo>
                <a:lnTo>
                  <a:pt x="373379" y="151606"/>
                </a:lnTo>
                <a:lnTo>
                  <a:pt x="400049" y="120788"/>
                </a:lnTo>
                <a:lnTo>
                  <a:pt x="426719" y="92710"/>
                </a:lnTo>
                <a:lnTo>
                  <a:pt x="454124" y="65365"/>
                </a:lnTo>
                <a:lnTo>
                  <a:pt x="481171" y="34925"/>
                </a:lnTo>
                <a:lnTo>
                  <a:pt x="507980" y="10199"/>
                </a:lnTo>
                <a:lnTo>
                  <a:pt x="534669" y="0"/>
                </a:lnTo>
                <a:lnTo>
                  <a:pt x="561339" y="10199"/>
                </a:lnTo>
                <a:lnTo>
                  <a:pt x="588010" y="34925"/>
                </a:lnTo>
                <a:lnTo>
                  <a:pt x="614680" y="65365"/>
                </a:lnTo>
                <a:lnTo>
                  <a:pt x="641350" y="92710"/>
                </a:lnTo>
                <a:lnTo>
                  <a:pt x="668019" y="120788"/>
                </a:lnTo>
                <a:lnTo>
                  <a:pt x="694689" y="151606"/>
                </a:lnTo>
                <a:lnTo>
                  <a:pt x="721359" y="176470"/>
                </a:lnTo>
                <a:lnTo>
                  <a:pt x="748029" y="186689"/>
                </a:lnTo>
                <a:lnTo>
                  <a:pt x="774700" y="176470"/>
                </a:lnTo>
                <a:lnTo>
                  <a:pt x="801370" y="151606"/>
                </a:lnTo>
                <a:lnTo>
                  <a:pt x="828040" y="120788"/>
                </a:lnTo>
                <a:lnTo>
                  <a:pt x="854710" y="92710"/>
                </a:lnTo>
                <a:lnTo>
                  <a:pt x="881379" y="65365"/>
                </a:lnTo>
                <a:lnTo>
                  <a:pt x="908049" y="34925"/>
                </a:lnTo>
                <a:lnTo>
                  <a:pt x="934719" y="10199"/>
                </a:lnTo>
                <a:lnTo>
                  <a:pt x="961390" y="0"/>
                </a:lnTo>
                <a:lnTo>
                  <a:pt x="988060" y="10199"/>
                </a:lnTo>
                <a:lnTo>
                  <a:pt x="1014729" y="34925"/>
                </a:lnTo>
                <a:lnTo>
                  <a:pt x="1041399" y="65365"/>
                </a:lnTo>
                <a:lnTo>
                  <a:pt x="1068070" y="92710"/>
                </a:lnTo>
                <a:lnTo>
                  <a:pt x="1094740" y="120788"/>
                </a:lnTo>
                <a:lnTo>
                  <a:pt x="1121410" y="151606"/>
                </a:lnTo>
                <a:lnTo>
                  <a:pt x="1148080" y="176470"/>
                </a:lnTo>
                <a:lnTo>
                  <a:pt x="1174749" y="186689"/>
                </a:lnTo>
                <a:lnTo>
                  <a:pt x="1202154" y="176470"/>
                </a:lnTo>
                <a:lnTo>
                  <a:pt x="1229201" y="151606"/>
                </a:lnTo>
                <a:lnTo>
                  <a:pt x="1256010" y="120788"/>
                </a:lnTo>
                <a:lnTo>
                  <a:pt x="1282699" y="92710"/>
                </a:lnTo>
                <a:lnTo>
                  <a:pt x="1309369" y="65365"/>
                </a:lnTo>
                <a:lnTo>
                  <a:pt x="1336039" y="34925"/>
                </a:lnTo>
                <a:lnTo>
                  <a:pt x="1362709" y="10199"/>
                </a:lnTo>
                <a:lnTo>
                  <a:pt x="1389380" y="0"/>
                </a:lnTo>
                <a:lnTo>
                  <a:pt x="1416049" y="10199"/>
                </a:lnTo>
                <a:lnTo>
                  <a:pt x="1442719" y="34925"/>
                </a:lnTo>
                <a:lnTo>
                  <a:pt x="1469389" y="65365"/>
                </a:lnTo>
                <a:lnTo>
                  <a:pt x="1496060" y="92710"/>
                </a:lnTo>
                <a:lnTo>
                  <a:pt x="1522730" y="120788"/>
                </a:lnTo>
                <a:lnTo>
                  <a:pt x="1549399" y="151606"/>
                </a:lnTo>
                <a:lnTo>
                  <a:pt x="1576069" y="176470"/>
                </a:lnTo>
                <a:lnTo>
                  <a:pt x="1602740" y="186689"/>
                </a:lnTo>
                <a:lnTo>
                  <a:pt x="1629410" y="176470"/>
                </a:lnTo>
                <a:lnTo>
                  <a:pt x="1656079" y="151606"/>
                </a:lnTo>
                <a:lnTo>
                  <a:pt x="1682750" y="120788"/>
                </a:lnTo>
                <a:lnTo>
                  <a:pt x="1709420" y="92710"/>
                </a:lnTo>
                <a:lnTo>
                  <a:pt x="1736089" y="65365"/>
                </a:lnTo>
                <a:lnTo>
                  <a:pt x="1762760" y="34925"/>
                </a:lnTo>
                <a:lnTo>
                  <a:pt x="1789429" y="10199"/>
                </a:lnTo>
                <a:lnTo>
                  <a:pt x="1816100" y="0"/>
                </a:lnTo>
                <a:lnTo>
                  <a:pt x="1842789" y="10199"/>
                </a:lnTo>
                <a:lnTo>
                  <a:pt x="1869598" y="34925"/>
                </a:lnTo>
                <a:lnTo>
                  <a:pt x="1896645" y="65365"/>
                </a:lnTo>
                <a:lnTo>
                  <a:pt x="1924050" y="92710"/>
                </a:lnTo>
                <a:lnTo>
                  <a:pt x="1950719" y="120788"/>
                </a:lnTo>
                <a:lnTo>
                  <a:pt x="1977389" y="151606"/>
                </a:lnTo>
                <a:lnTo>
                  <a:pt x="2004059" y="176470"/>
                </a:lnTo>
                <a:lnTo>
                  <a:pt x="2030729" y="186689"/>
                </a:lnTo>
                <a:lnTo>
                  <a:pt x="2059900" y="174327"/>
                </a:lnTo>
                <a:lnTo>
                  <a:pt x="2090737" y="145891"/>
                </a:lnTo>
                <a:lnTo>
                  <a:pt x="2118240" y="114359"/>
                </a:lnTo>
                <a:lnTo>
                  <a:pt x="2137410" y="9271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8039" y="5105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65450" y="6972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28039" y="557530"/>
            <a:ext cx="2137410" cy="186690"/>
          </a:xfrm>
          <a:custGeom>
            <a:avLst/>
            <a:gdLst/>
            <a:ahLst/>
            <a:cxnLst/>
            <a:rect l="l" t="t" r="r" b="b"/>
            <a:pathLst>
              <a:path w="2137410" h="186690">
                <a:moveTo>
                  <a:pt x="0" y="92710"/>
                </a:moveTo>
                <a:lnTo>
                  <a:pt x="26669" y="58400"/>
                </a:lnTo>
                <a:lnTo>
                  <a:pt x="53339" y="28733"/>
                </a:lnTo>
                <a:lnTo>
                  <a:pt x="80009" y="7877"/>
                </a:lnTo>
                <a:lnTo>
                  <a:pt x="106679" y="0"/>
                </a:lnTo>
                <a:lnTo>
                  <a:pt x="133350" y="10199"/>
                </a:lnTo>
                <a:lnTo>
                  <a:pt x="160020" y="34925"/>
                </a:lnTo>
                <a:lnTo>
                  <a:pt x="186690" y="65365"/>
                </a:lnTo>
                <a:lnTo>
                  <a:pt x="213359" y="92710"/>
                </a:lnTo>
                <a:lnTo>
                  <a:pt x="240029" y="120788"/>
                </a:lnTo>
                <a:lnTo>
                  <a:pt x="266699" y="151606"/>
                </a:lnTo>
                <a:lnTo>
                  <a:pt x="293369" y="176470"/>
                </a:lnTo>
                <a:lnTo>
                  <a:pt x="320040" y="186690"/>
                </a:lnTo>
                <a:lnTo>
                  <a:pt x="346709" y="176470"/>
                </a:lnTo>
                <a:lnTo>
                  <a:pt x="373379" y="151606"/>
                </a:lnTo>
                <a:lnTo>
                  <a:pt x="400049" y="120788"/>
                </a:lnTo>
                <a:lnTo>
                  <a:pt x="426719" y="92710"/>
                </a:lnTo>
                <a:lnTo>
                  <a:pt x="454124" y="65365"/>
                </a:lnTo>
                <a:lnTo>
                  <a:pt x="481171" y="34925"/>
                </a:lnTo>
                <a:lnTo>
                  <a:pt x="507980" y="10199"/>
                </a:lnTo>
                <a:lnTo>
                  <a:pt x="534669" y="0"/>
                </a:lnTo>
                <a:lnTo>
                  <a:pt x="561339" y="10199"/>
                </a:lnTo>
                <a:lnTo>
                  <a:pt x="588010" y="34925"/>
                </a:lnTo>
                <a:lnTo>
                  <a:pt x="614680" y="65365"/>
                </a:lnTo>
                <a:lnTo>
                  <a:pt x="641350" y="92710"/>
                </a:lnTo>
                <a:lnTo>
                  <a:pt x="668019" y="120788"/>
                </a:lnTo>
                <a:lnTo>
                  <a:pt x="694689" y="151606"/>
                </a:lnTo>
                <a:lnTo>
                  <a:pt x="721359" y="176470"/>
                </a:lnTo>
                <a:lnTo>
                  <a:pt x="748029" y="186690"/>
                </a:lnTo>
                <a:lnTo>
                  <a:pt x="774700" y="176470"/>
                </a:lnTo>
                <a:lnTo>
                  <a:pt x="801370" y="151606"/>
                </a:lnTo>
                <a:lnTo>
                  <a:pt x="828040" y="120788"/>
                </a:lnTo>
                <a:lnTo>
                  <a:pt x="854710" y="92710"/>
                </a:lnTo>
                <a:lnTo>
                  <a:pt x="881379" y="65365"/>
                </a:lnTo>
                <a:lnTo>
                  <a:pt x="908049" y="34925"/>
                </a:lnTo>
                <a:lnTo>
                  <a:pt x="934719" y="10199"/>
                </a:lnTo>
                <a:lnTo>
                  <a:pt x="961390" y="0"/>
                </a:lnTo>
                <a:lnTo>
                  <a:pt x="988060" y="10199"/>
                </a:lnTo>
                <a:lnTo>
                  <a:pt x="1014729" y="34925"/>
                </a:lnTo>
                <a:lnTo>
                  <a:pt x="1041399" y="65365"/>
                </a:lnTo>
                <a:lnTo>
                  <a:pt x="1068070" y="92710"/>
                </a:lnTo>
                <a:lnTo>
                  <a:pt x="1094740" y="120788"/>
                </a:lnTo>
                <a:lnTo>
                  <a:pt x="1121410" y="151606"/>
                </a:lnTo>
                <a:lnTo>
                  <a:pt x="1148080" y="176470"/>
                </a:lnTo>
                <a:lnTo>
                  <a:pt x="1174749" y="186690"/>
                </a:lnTo>
                <a:lnTo>
                  <a:pt x="1202154" y="176470"/>
                </a:lnTo>
                <a:lnTo>
                  <a:pt x="1229201" y="151606"/>
                </a:lnTo>
                <a:lnTo>
                  <a:pt x="1256010" y="120788"/>
                </a:lnTo>
                <a:lnTo>
                  <a:pt x="1282699" y="92710"/>
                </a:lnTo>
                <a:lnTo>
                  <a:pt x="1309369" y="65365"/>
                </a:lnTo>
                <a:lnTo>
                  <a:pt x="1336039" y="34925"/>
                </a:lnTo>
                <a:lnTo>
                  <a:pt x="1362709" y="10199"/>
                </a:lnTo>
                <a:lnTo>
                  <a:pt x="1389380" y="0"/>
                </a:lnTo>
                <a:lnTo>
                  <a:pt x="1416049" y="10199"/>
                </a:lnTo>
                <a:lnTo>
                  <a:pt x="1442719" y="34925"/>
                </a:lnTo>
                <a:lnTo>
                  <a:pt x="1469389" y="65365"/>
                </a:lnTo>
                <a:lnTo>
                  <a:pt x="1496060" y="92710"/>
                </a:lnTo>
                <a:lnTo>
                  <a:pt x="1522730" y="120788"/>
                </a:lnTo>
                <a:lnTo>
                  <a:pt x="1549399" y="151606"/>
                </a:lnTo>
                <a:lnTo>
                  <a:pt x="1576069" y="176470"/>
                </a:lnTo>
                <a:lnTo>
                  <a:pt x="1602740" y="186690"/>
                </a:lnTo>
                <a:lnTo>
                  <a:pt x="1629410" y="176470"/>
                </a:lnTo>
                <a:lnTo>
                  <a:pt x="1656079" y="151606"/>
                </a:lnTo>
                <a:lnTo>
                  <a:pt x="1682750" y="120788"/>
                </a:lnTo>
                <a:lnTo>
                  <a:pt x="1709420" y="92710"/>
                </a:lnTo>
                <a:lnTo>
                  <a:pt x="1736089" y="65365"/>
                </a:lnTo>
                <a:lnTo>
                  <a:pt x="1762760" y="34925"/>
                </a:lnTo>
                <a:lnTo>
                  <a:pt x="1789429" y="10199"/>
                </a:lnTo>
                <a:lnTo>
                  <a:pt x="1816100" y="0"/>
                </a:lnTo>
                <a:lnTo>
                  <a:pt x="1842789" y="10199"/>
                </a:lnTo>
                <a:lnTo>
                  <a:pt x="1869598" y="34925"/>
                </a:lnTo>
                <a:lnTo>
                  <a:pt x="1896645" y="65365"/>
                </a:lnTo>
                <a:lnTo>
                  <a:pt x="1924050" y="92710"/>
                </a:lnTo>
                <a:lnTo>
                  <a:pt x="1950719" y="120788"/>
                </a:lnTo>
                <a:lnTo>
                  <a:pt x="1977389" y="151606"/>
                </a:lnTo>
                <a:lnTo>
                  <a:pt x="2004059" y="176470"/>
                </a:lnTo>
                <a:lnTo>
                  <a:pt x="2030729" y="186690"/>
                </a:lnTo>
                <a:lnTo>
                  <a:pt x="2059900" y="174148"/>
                </a:lnTo>
                <a:lnTo>
                  <a:pt x="2090737" y="145415"/>
                </a:lnTo>
                <a:lnTo>
                  <a:pt x="2118240" y="113823"/>
                </a:lnTo>
                <a:lnTo>
                  <a:pt x="2137410" y="9271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28039" y="5575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65450" y="7442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28039" y="603250"/>
            <a:ext cx="2137410" cy="187960"/>
          </a:xfrm>
          <a:custGeom>
            <a:avLst/>
            <a:gdLst/>
            <a:ahLst/>
            <a:cxnLst/>
            <a:rect l="l" t="t" r="r" b="b"/>
            <a:pathLst>
              <a:path w="2137410" h="187959">
                <a:moveTo>
                  <a:pt x="0" y="93979"/>
                </a:moveTo>
                <a:lnTo>
                  <a:pt x="26669" y="59471"/>
                </a:lnTo>
                <a:lnTo>
                  <a:pt x="53339" y="29368"/>
                </a:lnTo>
                <a:lnTo>
                  <a:pt x="80009" y="8076"/>
                </a:lnTo>
                <a:lnTo>
                  <a:pt x="106679" y="0"/>
                </a:lnTo>
                <a:lnTo>
                  <a:pt x="133350" y="10219"/>
                </a:lnTo>
                <a:lnTo>
                  <a:pt x="160020" y="35083"/>
                </a:lnTo>
                <a:lnTo>
                  <a:pt x="186690" y="65901"/>
                </a:lnTo>
                <a:lnTo>
                  <a:pt x="213359" y="93979"/>
                </a:lnTo>
                <a:lnTo>
                  <a:pt x="240029" y="121523"/>
                </a:lnTo>
                <a:lnTo>
                  <a:pt x="266699" y="152400"/>
                </a:lnTo>
                <a:lnTo>
                  <a:pt x="293369" y="177561"/>
                </a:lnTo>
                <a:lnTo>
                  <a:pt x="320040" y="187960"/>
                </a:lnTo>
                <a:lnTo>
                  <a:pt x="346709" y="177561"/>
                </a:lnTo>
                <a:lnTo>
                  <a:pt x="373379" y="152400"/>
                </a:lnTo>
                <a:lnTo>
                  <a:pt x="400049" y="121523"/>
                </a:lnTo>
                <a:lnTo>
                  <a:pt x="426719" y="93979"/>
                </a:lnTo>
                <a:lnTo>
                  <a:pt x="454124" y="65901"/>
                </a:lnTo>
                <a:lnTo>
                  <a:pt x="481171" y="35083"/>
                </a:lnTo>
                <a:lnTo>
                  <a:pt x="507980" y="10219"/>
                </a:lnTo>
                <a:lnTo>
                  <a:pt x="534669" y="0"/>
                </a:lnTo>
                <a:lnTo>
                  <a:pt x="561339" y="10219"/>
                </a:lnTo>
                <a:lnTo>
                  <a:pt x="588010" y="35083"/>
                </a:lnTo>
                <a:lnTo>
                  <a:pt x="614680" y="65901"/>
                </a:lnTo>
                <a:lnTo>
                  <a:pt x="641350" y="93979"/>
                </a:lnTo>
                <a:lnTo>
                  <a:pt x="668019" y="121523"/>
                </a:lnTo>
                <a:lnTo>
                  <a:pt x="694689" y="152400"/>
                </a:lnTo>
                <a:lnTo>
                  <a:pt x="721359" y="177561"/>
                </a:lnTo>
                <a:lnTo>
                  <a:pt x="748029" y="187960"/>
                </a:lnTo>
                <a:lnTo>
                  <a:pt x="774700" y="177561"/>
                </a:lnTo>
                <a:lnTo>
                  <a:pt x="801370" y="152400"/>
                </a:lnTo>
                <a:lnTo>
                  <a:pt x="828040" y="121523"/>
                </a:lnTo>
                <a:lnTo>
                  <a:pt x="854710" y="93979"/>
                </a:lnTo>
                <a:lnTo>
                  <a:pt x="881379" y="65901"/>
                </a:lnTo>
                <a:lnTo>
                  <a:pt x="908049" y="35083"/>
                </a:lnTo>
                <a:lnTo>
                  <a:pt x="934719" y="10219"/>
                </a:lnTo>
                <a:lnTo>
                  <a:pt x="961390" y="0"/>
                </a:lnTo>
                <a:lnTo>
                  <a:pt x="988060" y="10219"/>
                </a:lnTo>
                <a:lnTo>
                  <a:pt x="1014729" y="35083"/>
                </a:lnTo>
                <a:lnTo>
                  <a:pt x="1041399" y="65901"/>
                </a:lnTo>
                <a:lnTo>
                  <a:pt x="1068070" y="93979"/>
                </a:lnTo>
                <a:lnTo>
                  <a:pt x="1094740" y="121523"/>
                </a:lnTo>
                <a:lnTo>
                  <a:pt x="1121410" y="152400"/>
                </a:lnTo>
                <a:lnTo>
                  <a:pt x="1148080" y="177561"/>
                </a:lnTo>
                <a:lnTo>
                  <a:pt x="1174749" y="187960"/>
                </a:lnTo>
                <a:lnTo>
                  <a:pt x="1202154" y="177561"/>
                </a:lnTo>
                <a:lnTo>
                  <a:pt x="1229201" y="152400"/>
                </a:lnTo>
                <a:lnTo>
                  <a:pt x="1256010" y="121523"/>
                </a:lnTo>
                <a:lnTo>
                  <a:pt x="1282699" y="93979"/>
                </a:lnTo>
                <a:lnTo>
                  <a:pt x="1309369" y="65901"/>
                </a:lnTo>
                <a:lnTo>
                  <a:pt x="1336039" y="35083"/>
                </a:lnTo>
                <a:lnTo>
                  <a:pt x="1362709" y="10219"/>
                </a:lnTo>
                <a:lnTo>
                  <a:pt x="1389380" y="0"/>
                </a:lnTo>
                <a:lnTo>
                  <a:pt x="1416049" y="10219"/>
                </a:lnTo>
                <a:lnTo>
                  <a:pt x="1442719" y="35083"/>
                </a:lnTo>
                <a:lnTo>
                  <a:pt x="1469389" y="65901"/>
                </a:lnTo>
                <a:lnTo>
                  <a:pt x="1496060" y="93979"/>
                </a:lnTo>
                <a:lnTo>
                  <a:pt x="1522730" y="121523"/>
                </a:lnTo>
                <a:lnTo>
                  <a:pt x="1549399" y="152400"/>
                </a:lnTo>
                <a:lnTo>
                  <a:pt x="1576069" y="177561"/>
                </a:lnTo>
                <a:lnTo>
                  <a:pt x="1602740" y="187960"/>
                </a:lnTo>
                <a:lnTo>
                  <a:pt x="1629410" y="177561"/>
                </a:lnTo>
                <a:lnTo>
                  <a:pt x="1656079" y="152400"/>
                </a:lnTo>
                <a:lnTo>
                  <a:pt x="1682750" y="121523"/>
                </a:lnTo>
                <a:lnTo>
                  <a:pt x="1709420" y="93979"/>
                </a:lnTo>
                <a:lnTo>
                  <a:pt x="1736089" y="65901"/>
                </a:lnTo>
                <a:lnTo>
                  <a:pt x="1762760" y="35083"/>
                </a:lnTo>
                <a:lnTo>
                  <a:pt x="1789429" y="10219"/>
                </a:lnTo>
                <a:lnTo>
                  <a:pt x="1816100" y="0"/>
                </a:lnTo>
                <a:lnTo>
                  <a:pt x="1842789" y="10219"/>
                </a:lnTo>
                <a:lnTo>
                  <a:pt x="1869598" y="35083"/>
                </a:lnTo>
                <a:lnTo>
                  <a:pt x="1896645" y="65901"/>
                </a:lnTo>
                <a:lnTo>
                  <a:pt x="1924050" y="93979"/>
                </a:lnTo>
                <a:lnTo>
                  <a:pt x="1950719" y="121523"/>
                </a:lnTo>
                <a:lnTo>
                  <a:pt x="1977389" y="152400"/>
                </a:lnTo>
                <a:lnTo>
                  <a:pt x="2004059" y="177561"/>
                </a:lnTo>
                <a:lnTo>
                  <a:pt x="2030729" y="187960"/>
                </a:lnTo>
                <a:lnTo>
                  <a:pt x="2059900" y="175418"/>
                </a:lnTo>
                <a:lnTo>
                  <a:pt x="2090737" y="146685"/>
                </a:lnTo>
                <a:lnTo>
                  <a:pt x="2118240" y="115093"/>
                </a:lnTo>
                <a:lnTo>
                  <a:pt x="2137410" y="93979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28039" y="603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965450" y="7912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28039" y="651509"/>
            <a:ext cx="2137410" cy="186690"/>
          </a:xfrm>
          <a:custGeom>
            <a:avLst/>
            <a:gdLst/>
            <a:ahLst/>
            <a:cxnLst/>
            <a:rect l="l" t="t" r="r" b="b"/>
            <a:pathLst>
              <a:path w="2137410" h="186690">
                <a:moveTo>
                  <a:pt x="0" y="92710"/>
                </a:moveTo>
                <a:lnTo>
                  <a:pt x="26669" y="58400"/>
                </a:lnTo>
                <a:lnTo>
                  <a:pt x="53339" y="28733"/>
                </a:lnTo>
                <a:lnTo>
                  <a:pt x="80009" y="7877"/>
                </a:lnTo>
                <a:lnTo>
                  <a:pt x="106679" y="0"/>
                </a:lnTo>
                <a:lnTo>
                  <a:pt x="133350" y="10199"/>
                </a:lnTo>
                <a:lnTo>
                  <a:pt x="160020" y="34925"/>
                </a:lnTo>
                <a:lnTo>
                  <a:pt x="186690" y="65365"/>
                </a:lnTo>
                <a:lnTo>
                  <a:pt x="213359" y="92710"/>
                </a:lnTo>
                <a:lnTo>
                  <a:pt x="240029" y="120788"/>
                </a:lnTo>
                <a:lnTo>
                  <a:pt x="266699" y="151606"/>
                </a:lnTo>
                <a:lnTo>
                  <a:pt x="293369" y="176470"/>
                </a:lnTo>
                <a:lnTo>
                  <a:pt x="320040" y="186689"/>
                </a:lnTo>
                <a:lnTo>
                  <a:pt x="346709" y="176470"/>
                </a:lnTo>
                <a:lnTo>
                  <a:pt x="373379" y="151606"/>
                </a:lnTo>
                <a:lnTo>
                  <a:pt x="400049" y="120788"/>
                </a:lnTo>
                <a:lnTo>
                  <a:pt x="426719" y="92710"/>
                </a:lnTo>
                <a:lnTo>
                  <a:pt x="454124" y="65365"/>
                </a:lnTo>
                <a:lnTo>
                  <a:pt x="481171" y="34925"/>
                </a:lnTo>
                <a:lnTo>
                  <a:pt x="507980" y="10199"/>
                </a:lnTo>
                <a:lnTo>
                  <a:pt x="534669" y="0"/>
                </a:lnTo>
                <a:lnTo>
                  <a:pt x="561339" y="10199"/>
                </a:lnTo>
                <a:lnTo>
                  <a:pt x="588010" y="34925"/>
                </a:lnTo>
                <a:lnTo>
                  <a:pt x="614680" y="65365"/>
                </a:lnTo>
                <a:lnTo>
                  <a:pt x="641350" y="92710"/>
                </a:lnTo>
                <a:lnTo>
                  <a:pt x="668019" y="120788"/>
                </a:lnTo>
                <a:lnTo>
                  <a:pt x="694689" y="151606"/>
                </a:lnTo>
                <a:lnTo>
                  <a:pt x="721359" y="176470"/>
                </a:lnTo>
                <a:lnTo>
                  <a:pt x="748029" y="186689"/>
                </a:lnTo>
                <a:lnTo>
                  <a:pt x="774700" y="176470"/>
                </a:lnTo>
                <a:lnTo>
                  <a:pt x="801370" y="151606"/>
                </a:lnTo>
                <a:lnTo>
                  <a:pt x="828040" y="120788"/>
                </a:lnTo>
                <a:lnTo>
                  <a:pt x="854710" y="92710"/>
                </a:lnTo>
                <a:lnTo>
                  <a:pt x="881379" y="65365"/>
                </a:lnTo>
                <a:lnTo>
                  <a:pt x="908049" y="34925"/>
                </a:lnTo>
                <a:lnTo>
                  <a:pt x="934719" y="10199"/>
                </a:lnTo>
                <a:lnTo>
                  <a:pt x="961390" y="0"/>
                </a:lnTo>
                <a:lnTo>
                  <a:pt x="988060" y="10199"/>
                </a:lnTo>
                <a:lnTo>
                  <a:pt x="1014729" y="34925"/>
                </a:lnTo>
                <a:lnTo>
                  <a:pt x="1041399" y="65365"/>
                </a:lnTo>
                <a:lnTo>
                  <a:pt x="1068070" y="92710"/>
                </a:lnTo>
                <a:lnTo>
                  <a:pt x="1094740" y="120788"/>
                </a:lnTo>
                <a:lnTo>
                  <a:pt x="1121410" y="151606"/>
                </a:lnTo>
                <a:lnTo>
                  <a:pt x="1148080" y="176470"/>
                </a:lnTo>
                <a:lnTo>
                  <a:pt x="1174749" y="186689"/>
                </a:lnTo>
                <a:lnTo>
                  <a:pt x="1202154" y="176470"/>
                </a:lnTo>
                <a:lnTo>
                  <a:pt x="1229201" y="151606"/>
                </a:lnTo>
                <a:lnTo>
                  <a:pt x="1256010" y="120788"/>
                </a:lnTo>
                <a:lnTo>
                  <a:pt x="1282699" y="92710"/>
                </a:lnTo>
                <a:lnTo>
                  <a:pt x="1309369" y="65365"/>
                </a:lnTo>
                <a:lnTo>
                  <a:pt x="1336039" y="34925"/>
                </a:lnTo>
                <a:lnTo>
                  <a:pt x="1362709" y="10199"/>
                </a:lnTo>
                <a:lnTo>
                  <a:pt x="1389380" y="0"/>
                </a:lnTo>
                <a:lnTo>
                  <a:pt x="1416049" y="10199"/>
                </a:lnTo>
                <a:lnTo>
                  <a:pt x="1442719" y="34925"/>
                </a:lnTo>
                <a:lnTo>
                  <a:pt x="1469389" y="65365"/>
                </a:lnTo>
                <a:lnTo>
                  <a:pt x="1496060" y="92710"/>
                </a:lnTo>
                <a:lnTo>
                  <a:pt x="1522730" y="120788"/>
                </a:lnTo>
                <a:lnTo>
                  <a:pt x="1549399" y="151606"/>
                </a:lnTo>
                <a:lnTo>
                  <a:pt x="1576069" y="176470"/>
                </a:lnTo>
                <a:lnTo>
                  <a:pt x="1602740" y="186689"/>
                </a:lnTo>
                <a:lnTo>
                  <a:pt x="1629410" y="176470"/>
                </a:lnTo>
                <a:lnTo>
                  <a:pt x="1656079" y="151606"/>
                </a:lnTo>
                <a:lnTo>
                  <a:pt x="1682750" y="120788"/>
                </a:lnTo>
                <a:lnTo>
                  <a:pt x="1709420" y="92710"/>
                </a:lnTo>
                <a:lnTo>
                  <a:pt x="1736089" y="65365"/>
                </a:lnTo>
                <a:lnTo>
                  <a:pt x="1762760" y="34925"/>
                </a:lnTo>
                <a:lnTo>
                  <a:pt x="1789429" y="10199"/>
                </a:lnTo>
                <a:lnTo>
                  <a:pt x="1816100" y="0"/>
                </a:lnTo>
                <a:lnTo>
                  <a:pt x="1842789" y="10199"/>
                </a:lnTo>
                <a:lnTo>
                  <a:pt x="1869598" y="34925"/>
                </a:lnTo>
                <a:lnTo>
                  <a:pt x="1896645" y="65365"/>
                </a:lnTo>
                <a:lnTo>
                  <a:pt x="1924050" y="92710"/>
                </a:lnTo>
                <a:lnTo>
                  <a:pt x="1950719" y="120788"/>
                </a:lnTo>
                <a:lnTo>
                  <a:pt x="1977389" y="151606"/>
                </a:lnTo>
                <a:lnTo>
                  <a:pt x="2004059" y="176470"/>
                </a:lnTo>
                <a:lnTo>
                  <a:pt x="2030729" y="186689"/>
                </a:lnTo>
                <a:lnTo>
                  <a:pt x="2059900" y="174148"/>
                </a:lnTo>
                <a:lnTo>
                  <a:pt x="2090737" y="145414"/>
                </a:lnTo>
                <a:lnTo>
                  <a:pt x="2118240" y="113823"/>
                </a:lnTo>
                <a:lnTo>
                  <a:pt x="2137410" y="9271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8039" y="65150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965450" y="838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8039" y="697230"/>
            <a:ext cx="2137410" cy="186690"/>
          </a:xfrm>
          <a:custGeom>
            <a:avLst/>
            <a:gdLst/>
            <a:ahLst/>
            <a:cxnLst/>
            <a:rect l="l" t="t" r="r" b="b"/>
            <a:pathLst>
              <a:path w="2137410" h="186690">
                <a:moveTo>
                  <a:pt x="0" y="92710"/>
                </a:moveTo>
                <a:lnTo>
                  <a:pt x="26669" y="58935"/>
                </a:lnTo>
                <a:lnTo>
                  <a:pt x="53339" y="29210"/>
                </a:lnTo>
                <a:lnTo>
                  <a:pt x="80009" y="8056"/>
                </a:lnTo>
                <a:lnTo>
                  <a:pt x="106679" y="0"/>
                </a:lnTo>
                <a:lnTo>
                  <a:pt x="133350" y="10199"/>
                </a:lnTo>
                <a:lnTo>
                  <a:pt x="160020" y="34925"/>
                </a:lnTo>
                <a:lnTo>
                  <a:pt x="186690" y="65365"/>
                </a:lnTo>
                <a:lnTo>
                  <a:pt x="213359" y="92710"/>
                </a:lnTo>
                <a:lnTo>
                  <a:pt x="240029" y="120788"/>
                </a:lnTo>
                <a:lnTo>
                  <a:pt x="266699" y="151606"/>
                </a:lnTo>
                <a:lnTo>
                  <a:pt x="293369" y="176470"/>
                </a:lnTo>
                <a:lnTo>
                  <a:pt x="320040" y="186690"/>
                </a:lnTo>
                <a:lnTo>
                  <a:pt x="346709" y="176470"/>
                </a:lnTo>
                <a:lnTo>
                  <a:pt x="373379" y="151606"/>
                </a:lnTo>
                <a:lnTo>
                  <a:pt x="400049" y="120788"/>
                </a:lnTo>
                <a:lnTo>
                  <a:pt x="426719" y="92710"/>
                </a:lnTo>
                <a:lnTo>
                  <a:pt x="454124" y="65365"/>
                </a:lnTo>
                <a:lnTo>
                  <a:pt x="481171" y="34925"/>
                </a:lnTo>
                <a:lnTo>
                  <a:pt x="507980" y="10199"/>
                </a:lnTo>
                <a:lnTo>
                  <a:pt x="534669" y="0"/>
                </a:lnTo>
                <a:lnTo>
                  <a:pt x="561339" y="10199"/>
                </a:lnTo>
                <a:lnTo>
                  <a:pt x="588010" y="34925"/>
                </a:lnTo>
                <a:lnTo>
                  <a:pt x="614680" y="65365"/>
                </a:lnTo>
                <a:lnTo>
                  <a:pt x="641350" y="92710"/>
                </a:lnTo>
                <a:lnTo>
                  <a:pt x="668019" y="120788"/>
                </a:lnTo>
                <a:lnTo>
                  <a:pt x="694689" y="151606"/>
                </a:lnTo>
                <a:lnTo>
                  <a:pt x="721359" y="176470"/>
                </a:lnTo>
                <a:lnTo>
                  <a:pt x="748029" y="186690"/>
                </a:lnTo>
                <a:lnTo>
                  <a:pt x="774700" y="176470"/>
                </a:lnTo>
                <a:lnTo>
                  <a:pt x="801370" y="151606"/>
                </a:lnTo>
                <a:lnTo>
                  <a:pt x="828040" y="120788"/>
                </a:lnTo>
                <a:lnTo>
                  <a:pt x="854710" y="92710"/>
                </a:lnTo>
                <a:lnTo>
                  <a:pt x="881379" y="65365"/>
                </a:lnTo>
                <a:lnTo>
                  <a:pt x="908049" y="34925"/>
                </a:lnTo>
                <a:lnTo>
                  <a:pt x="934719" y="10199"/>
                </a:lnTo>
                <a:lnTo>
                  <a:pt x="961390" y="0"/>
                </a:lnTo>
                <a:lnTo>
                  <a:pt x="988060" y="10199"/>
                </a:lnTo>
                <a:lnTo>
                  <a:pt x="1014729" y="34925"/>
                </a:lnTo>
                <a:lnTo>
                  <a:pt x="1041399" y="65365"/>
                </a:lnTo>
                <a:lnTo>
                  <a:pt x="1068070" y="92710"/>
                </a:lnTo>
                <a:lnTo>
                  <a:pt x="1094740" y="120788"/>
                </a:lnTo>
                <a:lnTo>
                  <a:pt x="1121410" y="151606"/>
                </a:lnTo>
                <a:lnTo>
                  <a:pt x="1148080" y="176470"/>
                </a:lnTo>
                <a:lnTo>
                  <a:pt x="1174749" y="186690"/>
                </a:lnTo>
                <a:lnTo>
                  <a:pt x="1202154" y="176470"/>
                </a:lnTo>
                <a:lnTo>
                  <a:pt x="1229201" y="151606"/>
                </a:lnTo>
                <a:lnTo>
                  <a:pt x="1256010" y="120788"/>
                </a:lnTo>
                <a:lnTo>
                  <a:pt x="1282699" y="92710"/>
                </a:lnTo>
                <a:lnTo>
                  <a:pt x="1309369" y="65365"/>
                </a:lnTo>
                <a:lnTo>
                  <a:pt x="1336039" y="34925"/>
                </a:lnTo>
                <a:lnTo>
                  <a:pt x="1362709" y="10199"/>
                </a:lnTo>
                <a:lnTo>
                  <a:pt x="1389380" y="0"/>
                </a:lnTo>
                <a:lnTo>
                  <a:pt x="1416049" y="10199"/>
                </a:lnTo>
                <a:lnTo>
                  <a:pt x="1442719" y="34925"/>
                </a:lnTo>
                <a:lnTo>
                  <a:pt x="1469389" y="65365"/>
                </a:lnTo>
                <a:lnTo>
                  <a:pt x="1496060" y="92710"/>
                </a:lnTo>
                <a:lnTo>
                  <a:pt x="1522730" y="120788"/>
                </a:lnTo>
                <a:lnTo>
                  <a:pt x="1549399" y="151606"/>
                </a:lnTo>
                <a:lnTo>
                  <a:pt x="1576069" y="176470"/>
                </a:lnTo>
                <a:lnTo>
                  <a:pt x="1602740" y="186690"/>
                </a:lnTo>
                <a:lnTo>
                  <a:pt x="1629410" y="176470"/>
                </a:lnTo>
                <a:lnTo>
                  <a:pt x="1656079" y="151606"/>
                </a:lnTo>
                <a:lnTo>
                  <a:pt x="1682750" y="120788"/>
                </a:lnTo>
                <a:lnTo>
                  <a:pt x="1709420" y="92710"/>
                </a:lnTo>
                <a:lnTo>
                  <a:pt x="1736089" y="65365"/>
                </a:lnTo>
                <a:lnTo>
                  <a:pt x="1762760" y="34925"/>
                </a:lnTo>
                <a:lnTo>
                  <a:pt x="1789429" y="10199"/>
                </a:lnTo>
                <a:lnTo>
                  <a:pt x="1816100" y="0"/>
                </a:lnTo>
                <a:lnTo>
                  <a:pt x="1842789" y="10199"/>
                </a:lnTo>
                <a:lnTo>
                  <a:pt x="1869598" y="34925"/>
                </a:lnTo>
                <a:lnTo>
                  <a:pt x="1896645" y="65365"/>
                </a:lnTo>
                <a:lnTo>
                  <a:pt x="1924050" y="92710"/>
                </a:lnTo>
                <a:lnTo>
                  <a:pt x="1950719" y="120788"/>
                </a:lnTo>
                <a:lnTo>
                  <a:pt x="1977389" y="151606"/>
                </a:lnTo>
                <a:lnTo>
                  <a:pt x="2004059" y="176470"/>
                </a:lnTo>
                <a:lnTo>
                  <a:pt x="2030729" y="186690"/>
                </a:lnTo>
                <a:lnTo>
                  <a:pt x="2059900" y="174327"/>
                </a:lnTo>
                <a:lnTo>
                  <a:pt x="2090737" y="145891"/>
                </a:lnTo>
                <a:lnTo>
                  <a:pt x="2118240" y="114359"/>
                </a:lnTo>
                <a:lnTo>
                  <a:pt x="2137410" y="9271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8039" y="6972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65450" y="8839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28039" y="744219"/>
            <a:ext cx="2137410" cy="186690"/>
          </a:xfrm>
          <a:custGeom>
            <a:avLst/>
            <a:gdLst/>
            <a:ahLst/>
            <a:cxnLst/>
            <a:rect l="l" t="t" r="r" b="b"/>
            <a:pathLst>
              <a:path w="2137410" h="186690">
                <a:moveTo>
                  <a:pt x="0" y="92709"/>
                </a:moveTo>
                <a:lnTo>
                  <a:pt x="26669" y="58400"/>
                </a:lnTo>
                <a:lnTo>
                  <a:pt x="53339" y="28733"/>
                </a:lnTo>
                <a:lnTo>
                  <a:pt x="80009" y="7877"/>
                </a:lnTo>
                <a:lnTo>
                  <a:pt x="106679" y="0"/>
                </a:lnTo>
                <a:lnTo>
                  <a:pt x="133350" y="10199"/>
                </a:lnTo>
                <a:lnTo>
                  <a:pt x="160020" y="34925"/>
                </a:lnTo>
                <a:lnTo>
                  <a:pt x="186690" y="65365"/>
                </a:lnTo>
                <a:lnTo>
                  <a:pt x="213359" y="92709"/>
                </a:lnTo>
                <a:lnTo>
                  <a:pt x="240029" y="120788"/>
                </a:lnTo>
                <a:lnTo>
                  <a:pt x="266699" y="151606"/>
                </a:lnTo>
                <a:lnTo>
                  <a:pt x="293369" y="176470"/>
                </a:lnTo>
                <a:lnTo>
                  <a:pt x="320040" y="186689"/>
                </a:lnTo>
                <a:lnTo>
                  <a:pt x="346709" y="176470"/>
                </a:lnTo>
                <a:lnTo>
                  <a:pt x="373379" y="151606"/>
                </a:lnTo>
                <a:lnTo>
                  <a:pt x="400049" y="120788"/>
                </a:lnTo>
                <a:lnTo>
                  <a:pt x="426719" y="92709"/>
                </a:lnTo>
                <a:lnTo>
                  <a:pt x="454124" y="65365"/>
                </a:lnTo>
                <a:lnTo>
                  <a:pt x="481171" y="34925"/>
                </a:lnTo>
                <a:lnTo>
                  <a:pt x="507980" y="10199"/>
                </a:lnTo>
                <a:lnTo>
                  <a:pt x="534669" y="0"/>
                </a:lnTo>
                <a:lnTo>
                  <a:pt x="561339" y="10199"/>
                </a:lnTo>
                <a:lnTo>
                  <a:pt x="588010" y="34925"/>
                </a:lnTo>
                <a:lnTo>
                  <a:pt x="614680" y="65365"/>
                </a:lnTo>
                <a:lnTo>
                  <a:pt x="641350" y="92709"/>
                </a:lnTo>
                <a:lnTo>
                  <a:pt x="668019" y="120788"/>
                </a:lnTo>
                <a:lnTo>
                  <a:pt x="694689" y="151606"/>
                </a:lnTo>
                <a:lnTo>
                  <a:pt x="721359" y="176470"/>
                </a:lnTo>
                <a:lnTo>
                  <a:pt x="748029" y="186689"/>
                </a:lnTo>
                <a:lnTo>
                  <a:pt x="774700" y="176470"/>
                </a:lnTo>
                <a:lnTo>
                  <a:pt x="801370" y="151606"/>
                </a:lnTo>
                <a:lnTo>
                  <a:pt x="828040" y="120788"/>
                </a:lnTo>
                <a:lnTo>
                  <a:pt x="854710" y="92709"/>
                </a:lnTo>
                <a:lnTo>
                  <a:pt x="881379" y="65365"/>
                </a:lnTo>
                <a:lnTo>
                  <a:pt x="908049" y="34925"/>
                </a:lnTo>
                <a:lnTo>
                  <a:pt x="934719" y="10199"/>
                </a:lnTo>
                <a:lnTo>
                  <a:pt x="961390" y="0"/>
                </a:lnTo>
                <a:lnTo>
                  <a:pt x="988060" y="10199"/>
                </a:lnTo>
                <a:lnTo>
                  <a:pt x="1014729" y="34925"/>
                </a:lnTo>
                <a:lnTo>
                  <a:pt x="1041399" y="65365"/>
                </a:lnTo>
                <a:lnTo>
                  <a:pt x="1068070" y="92709"/>
                </a:lnTo>
                <a:lnTo>
                  <a:pt x="1094740" y="120788"/>
                </a:lnTo>
                <a:lnTo>
                  <a:pt x="1121410" y="151606"/>
                </a:lnTo>
                <a:lnTo>
                  <a:pt x="1148080" y="176470"/>
                </a:lnTo>
                <a:lnTo>
                  <a:pt x="1174749" y="186689"/>
                </a:lnTo>
                <a:lnTo>
                  <a:pt x="1202154" y="176470"/>
                </a:lnTo>
                <a:lnTo>
                  <a:pt x="1229201" y="151606"/>
                </a:lnTo>
                <a:lnTo>
                  <a:pt x="1256010" y="120788"/>
                </a:lnTo>
                <a:lnTo>
                  <a:pt x="1282699" y="92709"/>
                </a:lnTo>
                <a:lnTo>
                  <a:pt x="1309369" y="65365"/>
                </a:lnTo>
                <a:lnTo>
                  <a:pt x="1336039" y="34925"/>
                </a:lnTo>
                <a:lnTo>
                  <a:pt x="1362709" y="10199"/>
                </a:lnTo>
                <a:lnTo>
                  <a:pt x="1389380" y="0"/>
                </a:lnTo>
                <a:lnTo>
                  <a:pt x="1416049" y="10199"/>
                </a:lnTo>
                <a:lnTo>
                  <a:pt x="1442719" y="34925"/>
                </a:lnTo>
                <a:lnTo>
                  <a:pt x="1469389" y="65365"/>
                </a:lnTo>
                <a:lnTo>
                  <a:pt x="1496060" y="92709"/>
                </a:lnTo>
                <a:lnTo>
                  <a:pt x="1522730" y="120788"/>
                </a:lnTo>
                <a:lnTo>
                  <a:pt x="1549399" y="151606"/>
                </a:lnTo>
                <a:lnTo>
                  <a:pt x="1576069" y="176470"/>
                </a:lnTo>
                <a:lnTo>
                  <a:pt x="1602740" y="186689"/>
                </a:lnTo>
                <a:lnTo>
                  <a:pt x="1629410" y="176470"/>
                </a:lnTo>
                <a:lnTo>
                  <a:pt x="1656079" y="151606"/>
                </a:lnTo>
                <a:lnTo>
                  <a:pt x="1682750" y="120788"/>
                </a:lnTo>
                <a:lnTo>
                  <a:pt x="1709420" y="92709"/>
                </a:lnTo>
                <a:lnTo>
                  <a:pt x="1736089" y="65365"/>
                </a:lnTo>
                <a:lnTo>
                  <a:pt x="1762760" y="34925"/>
                </a:lnTo>
                <a:lnTo>
                  <a:pt x="1789429" y="10199"/>
                </a:lnTo>
                <a:lnTo>
                  <a:pt x="1816100" y="0"/>
                </a:lnTo>
                <a:lnTo>
                  <a:pt x="1842789" y="10199"/>
                </a:lnTo>
                <a:lnTo>
                  <a:pt x="1869598" y="34925"/>
                </a:lnTo>
                <a:lnTo>
                  <a:pt x="1896645" y="65365"/>
                </a:lnTo>
                <a:lnTo>
                  <a:pt x="1924050" y="92709"/>
                </a:lnTo>
                <a:lnTo>
                  <a:pt x="1950719" y="120788"/>
                </a:lnTo>
                <a:lnTo>
                  <a:pt x="1977389" y="151606"/>
                </a:lnTo>
                <a:lnTo>
                  <a:pt x="2004059" y="176470"/>
                </a:lnTo>
                <a:lnTo>
                  <a:pt x="2030729" y="186689"/>
                </a:lnTo>
                <a:lnTo>
                  <a:pt x="2059900" y="174327"/>
                </a:lnTo>
                <a:lnTo>
                  <a:pt x="2090737" y="145891"/>
                </a:lnTo>
                <a:lnTo>
                  <a:pt x="2118240" y="114359"/>
                </a:lnTo>
                <a:lnTo>
                  <a:pt x="2137410" y="92709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28039" y="7442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65450" y="9309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52696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518" y="381000"/>
            <a:ext cx="8229600" cy="258762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“LASER‑ASSISTED GUIDED TISSUE REGENERATION.”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171" y="4941289"/>
            <a:ext cx="8229600" cy="1905000"/>
          </a:xfrm>
        </p:spPr>
        <p:txBody>
          <a:bodyPr>
            <a:normAutofit/>
          </a:bodyPr>
          <a:lstStyle/>
          <a:p>
            <a:r>
              <a:rPr lang="en-US" sz="1600" dirty="0"/>
              <a:t>(a) Preoperative clinical condition; (b) clinical condition after laser‑assisted scaling and root </a:t>
            </a:r>
            <a:r>
              <a:rPr lang="en-US" sz="1600" dirty="0" err="1"/>
              <a:t>planing</a:t>
            </a:r>
            <a:r>
              <a:rPr lang="en-US" sz="1600" dirty="0"/>
              <a:t> in conjunction with a de‑epithelialization of the oral and </a:t>
            </a:r>
            <a:r>
              <a:rPr lang="en-US" sz="1600" dirty="0" err="1"/>
              <a:t>sulcular</a:t>
            </a:r>
            <a:r>
              <a:rPr lang="en-US" sz="1600" dirty="0"/>
              <a:t> epithelium for pocket reduction using an </a:t>
            </a:r>
            <a:r>
              <a:rPr lang="en-US" sz="1600" dirty="0" err="1"/>
              <a:t>Nd</a:t>
            </a:r>
            <a:r>
              <a:rPr lang="en-US" sz="1600" dirty="0"/>
              <a:t>: YAG laser; (c) stable long‑term clinical condition (5 years postoperative)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018" y="1371600"/>
            <a:ext cx="6934200" cy="359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3845" y="2101150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</a:t>
            </a:r>
          </a:p>
        </p:txBody>
      </p:sp>
      <p:sp>
        <p:nvSpPr>
          <p:cNvPr id="5" name="Rectangle 4"/>
          <p:cNvSpPr/>
          <p:nvPr/>
        </p:nvSpPr>
        <p:spPr>
          <a:xfrm>
            <a:off x="8229600" y="2101150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b</a:t>
            </a:r>
          </a:p>
        </p:txBody>
      </p:sp>
      <p:sp>
        <p:nvSpPr>
          <p:cNvPr id="6" name="Rectangle 5"/>
          <p:cNvSpPr/>
          <p:nvPr/>
        </p:nvSpPr>
        <p:spPr>
          <a:xfrm>
            <a:off x="6477000" y="3962400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4987001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968691" y="355599"/>
            <a:ext cx="7192645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imPLant theraPy- </a:t>
            </a:r>
            <a:r>
              <a:rPr sz="2800" spc="-10" dirty="0"/>
              <a:t>management </a:t>
            </a:r>
            <a:r>
              <a:rPr sz="2800" spc="-5" dirty="0"/>
              <a:t>of</a:t>
            </a:r>
            <a:r>
              <a:rPr sz="2800" spc="-75" dirty="0"/>
              <a:t> </a:t>
            </a:r>
            <a:r>
              <a:rPr sz="2800" spc="-5" dirty="0"/>
              <a:t>Peri-</a:t>
            </a:r>
            <a:endParaRPr sz="2800" dirty="0"/>
          </a:p>
          <a:p>
            <a:pPr marL="275590" algn="ctr">
              <a:lnSpc>
                <a:spcPct val="100000"/>
              </a:lnSpc>
            </a:pPr>
            <a:r>
              <a:rPr sz="2800" spc="-5" dirty="0"/>
              <a:t>imPLantitis</a:t>
            </a:r>
            <a:endParaRPr sz="2800" dirty="0"/>
          </a:p>
        </p:txBody>
      </p:sp>
      <p:sp>
        <p:nvSpPr>
          <p:cNvPr id="16" name="object 16"/>
          <p:cNvSpPr txBox="1"/>
          <p:nvPr/>
        </p:nvSpPr>
        <p:spPr>
          <a:xfrm>
            <a:off x="643890" y="1885950"/>
            <a:ext cx="7246620" cy="363474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80"/>
              </a:spcBef>
            </a:pPr>
            <a:r>
              <a:rPr sz="2700" spc="-5" dirty="0">
                <a:latin typeface="Arial Narrow"/>
                <a:cs typeface="Arial Narrow"/>
              </a:rPr>
              <a:t>Peri-implantitis </a:t>
            </a:r>
            <a:r>
              <a:rPr sz="2700" dirty="0">
                <a:latin typeface="Arial Narrow"/>
                <a:cs typeface="Arial Narrow"/>
              </a:rPr>
              <a:t>– </a:t>
            </a:r>
            <a:r>
              <a:rPr sz="2700" spc="-5" dirty="0">
                <a:latin typeface="Arial Narrow"/>
                <a:cs typeface="Arial Narrow"/>
              </a:rPr>
              <a:t>Management</a:t>
            </a:r>
            <a:r>
              <a:rPr sz="2700" spc="-30" dirty="0">
                <a:latin typeface="Arial Narrow"/>
                <a:cs typeface="Arial Narrow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options-</a:t>
            </a:r>
            <a:endParaRPr sz="2700" dirty="0">
              <a:latin typeface="Arial Narrow"/>
              <a:cs typeface="Arial Narrow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3450" b="1" spc="-7" baseline="966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700" spc="-5" dirty="0">
                <a:latin typeface="Arial Narrow"/>
                <a:cs typeface="Arial Narrow"/>
              </a:rPr>
              <a:t>Conventional- plastic curettes </a:t>
            </a:r>
            <a:r>
              <a:rPr sz="2700" dirty="0">
                <a:latin typeface="Arial Narrow"/>
                <a:cs typeface="Arial Narrow"/>
              </a:rPr>
              <a:t>and</a:t>
            </a:r>
            <a:r>
              <a:rPr sz="2700" spc="-35" dirty="0">
                <a:latin typeface="Arial Narrow"/>
                <a:cs typeface="Arial Narrow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antibiotics.</a:t>
            </a:r>
            <a:endParaRPr sz="2700" dirty="0">
              <a:latin typeface="Arial Narrow"/>
              <a:cs typeface="Arial Narrow"/>
            </a:endParaRPr>
          </a:p>
          <a:p>
            <a:pPr marL="12700" marR="4653280">
              <a:lnSpc>
                <a:spcPts val="3920"/>
              </a:lnSpc>
              <a:spcBef>
                <a:spcPts val="234"/>
              </a:spcBef>
            </a:pPr>
            <a:r>
              <a:rPr sz="3450" b="1" spc="-7" baseline="966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700" spc="-5" dirty="0">
                <a:latin typeface="Arial Narrow"/>
                <a:cs typeface="Arial Narrow"/>
              </a:rPr>
              <a:t>New option-</a:t>
            </a:r>
            <a:r>
              <a:rPr sz="2700" spc="-70" dirty="0">
                <a:latin typeface="Arial Narrow"/>
                <a:cs typeface="Arial Narrow"/>
              </a:rPr>
              <a:t> </a:t>
            </a:r>
            <a:r>
              <a:rPr sz="2700" spc="-5" dirty="0">
                <a:latin typeface="Arial Narrow"/>
                <a:cs typeface="Arial Narrow"/>
              </a:rPr>
              <a:t>Laser  Rationale:</a:t>
            </a:r>
            <a:endParaRPr sz="2700" dirty="0">
              <a:latin typeface="Arial Narrow"/>
              <a:cs typeface="Arial Narrow"/>
            </a:endParaRPr>
          </a:p>
          <a:p>
            <a:pPr marL="286385">
              <a:lnSpc>
                <a:spcPct val="100000"/>
              </a:lnSpc>
              <a:spcBef>
                <a:spcPts val="305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Disinfection and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de-contamination </a:t>
            </a:r>
            <a:r>
              <a:rPr sz="2200" dirty="0">
                <a:solidFill>
                  <a:srgbClr val="001F5F"/>
                </a:solidFill>
                <a:latin typeface="Georgia"/>
                <a:cs typeface="Georgia"/>
              </a:rPr>
              <a:t>of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implant surface.</a:t>
            </a:r>
            <a:endParaRPr sz="2200" dirty="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  <a:spcBef>
                <a:spcPts val="54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Granulation tissue</a:t>
            </a:r>
            <a:r>
              <a:rPr sz="2200" spc="1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removal.</a:t>
            </a:r>
            <a:endParaRPr sz="2200" dirty="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  <a:spcBef>
                <a:spcPts val="550"/>
              </a:spcBef>
            </a:pPr>
            <a:r>
              <a:rPr sz="2200" spc="-10" dirty="0">
                <a:solidFill>
                  <a:srgbClr val="BF0000"/>
                </a:solidFill>
                <a:latin typeface="Georgia"/>
                <a:cs typeface="Georgia"/>
              </a:rPr>
              <a:t>Lasers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used: Diode, Co2, Erbium</a:t>
            </a:r>
            <a:r>
              <a:rPr sz="2200" spc="-4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family.</a:t>
            </a:r>
            <a:endParaRPr sz="2200" dirty="0">
              <a:latin typeface="Georgia"/>
              <a:cs typeface="Georgia"/>
            </a:endParaRPr>
          </a:p>
          <a:p>
            <a:pPr marL="286385">
              <a:lnSpc>
                <a:spcPct val="100000"/>
              </a:lnSpc>
              <a:spcBef>
                <a:spcPts val="550"/>
              </a:spcBef>
            </a:pPr>
            <a:r>
              <a:rPr sz="2200" spc="-10" dirty="0">
                <a:solidFill>
                  <a:srgbClr val="BF0000"/>
                </a:solidFill>
                <a:latin typeface="Georgia"/>
                <a:cs typeface="Georgia"/>
              </a:rPr>
              <a:t>Lasers contra-indicated: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Nd </a:t>
            </a:r>
            <a:r>
              <a:rPr sz="2200" dirty="0">
                <a:solidFill>
                  <a:srgbClr val="BF0000"/>
                </a:solidFill>
                <a:latin typeface="Georgia"/>
                <a:cs typeface="Georgia"/>
              </a:rPr>
              <a:t>YAG </a:t>
            </a:r>
            <a:r>
              <a:rPr sz="2200" spc="-5" dirty="0">
                <a:solidFill>
                  <a:srgbClr val="BF0000"/>
                </a:solidFill>
                <a:latin typeface="Georgia"/>
                <a:cs typeface="Georgia"/>
              </a:rPr>
              <a:t>(Implant</a:t>
            </a:r>
            <a:r>
              <a:rPr sz="2200" spc="-2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200" spc="-10" dirty="0">
                <a:solidFill>
                  <a:srgbClr val="BF0000"/>
                </a:solidFill>
                <a:latin typeface="Georgia"/>
                <a:cs typeface="Georgia"/>
              </a:rPr>
              <a:t>damage).</a:t>
            </a:r>
            <a:endParaRPr sz="2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982219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6050" y="639064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875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4415790" y="6546850"/>
                </a:moveTo>
                <a:lnTo>
                  <a:pt x="0" y="6546850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6850"/>
                </a:lnTo>
                <a:lnTo>
                  <a:pt x="4415790" y="6546850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21279" y="872490"/>
            <a:ext cx="3719829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Low LeveL</a:t>
            </a:r>
            <a:r>
              <a:rPr sz="3200" spc="-55" dirty="0"/>
              <a:t> </a:t>
            </a:r>
            <a:r>
              <a:rPr sz="3200" spc="-5" dirty="0"/>
              <a:t>Lasers</a:t>
            </a:r>
            <a:endParaRPr sz="3200"/>
          </a:p>
        </p:txBody>
      </p:sp>
      <p:sp>
        <p:nvSpPr>
          <p:cNvPr id="5" name="object 5"/>
          <p:cNvSpPr txBox="1"/>
          <p:nvPr/>
        </p:nvSpPr>
        <p:spPr>
          <a:xfrm>
            <a:off x="595627" y="2102396"/>
            <a:ext cx="7771131" cy="38831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84" baseline="5787" dirty="0">
                <a:solidFill>
                  <a:srgbClr val="00A2D5"/>
                </a:solidFill>
                <a:latin typeface="MS Office Symbol Bold"/>
                <a:cs typeface="MS Office Symbol Bold"/>
              </a:rPr>
              <a:t></a:t>
            </a:r>
            <a:r>
              <a:rPr sz="2000" spc="-190" dirty="0">
                <a:latin typeface="Georgia"/>
                <a:cs typeface="Georgia"/>
              </a:rPr>
              <a:t>Helium </a:t>
            </a:r>
            <a:r>
              <a:rPr sz="2000" dirty="0">
                <a:latin typeface="Georgia"/>
                <a:cs typeface="Georgia"/>
              </a:rPr>
              <a:t>– </a:t>
            </a:r>
            <a:r>
              <a:rPr sz="2000" spc="-5" dirty="0">
                <a:latin typeface="Georgia"/>
                <a:cs typeface="Georgia"/>
              </a:rPr>
              <a:t>neon</a:t>
            </a:r>
            <a:r>
              <a:rPr sz="2000" spc="-2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laser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254" baseline="5787" dirty="0">
                <a:solidFill>
                  <a:srgbClr val="00A2D5"/>
                </a:solidFill>
                <a:latin typeface="MS Office Symbol Bold"/>
                <a:cs typeface="MS Office Symbol Bold"/>
              </a:rPr>
              <a:t></a:t>
            </a:r>
            <a:r>
              <a:rPr sz="2000" spc="-170" dirty="0">
                <a:latin typeface="Georgia"/>
                <a:cs typeface="Georgia"/>
              </a:rPr>
              <a:t>Gallium </a:t>
            </a:r>
            <a:r>
              <a:rPr sz="2000" dirty="0">
                <a:latin typeface="Georgia"/>
                <a:cs typeface="Georgia"/>
              </a:rPr>
              <a:t>– </a:t>
            </a:r>
            <a:r>
              <a:rPr sz="2000" spc="-5" dirty="0">
                <a:latin typeface="Georgia"/>
                <a:cs typeface="Georgia"/>
              </a:rPr>
              <a:t>aluminum </a:t>
            </a:r>
            <a:r>
              <a:rPr sz="2000" dirty="0">
                <a:latin typeface="Georgia"/>
                <a:cs typeface="Georgia"/>
              </a:rPr>
              <a:t>– </a:t>
            </a:r>
            <a:r>
              <a:rPr sz="2000" spc="-5" dirty="0">
                <a:latin typeface="Georgia"/>
                <a:cs typeface="Georgia"/>
              </a:rPr>
              <a:t>arsenide diode</a:t>
            </a:r>
            <a:r>
              <a:rPr sz="2000" spc="-28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laser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254" baseline="5787" dirty="0">
                <a:solidFill>
                  <a:srgbClr val="00A2D5"/>
                </a:solidFill>
                <a:latin typeface="MS Office Symbol Bold"/>
                <a:cs typeface="MS Office Symbol Bold"/>
              </a:rPr>
              <a:t></a:t>
            </a:r>
            <a:r>
              <a:rPr sz="2000" spc="-170" dirty="0">
                <a:latin typeface="Georgia"/>
                <a:cs typeface="Georgia"/>
              </a:rPr>
              <a:t>Gallium </a:t>
            </a:r>
            <a:r>
              <a:rPr sz="2000" dirty="0">
                <a:latin typeface="Georgia"/>
                <a:cs typeface="Georgia"/>
              </a:rPr>
              <a:t>– </a:t>
            </a:r>
            <a:r>
              <a:rPr sz="2000" spc="-5" dirty="0">
                <a:latin typeface="Georgia"/>
                <a:cs typeface="Georgia"/>
              </a:rPr>
              <a:t>arsenide diode</a:t>
            </a:r>
            <a:r>
              <a:rPr sz="2000" spc="-26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laser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330" baseline="5787" dirty="0">
                <a:solidFill>
                  <a:srgbClr val="00A2D5"/>
                </a:solidFill>
                <a:latin typeface="MS Office Symbol Bold"/>
                <a:cs typeface="MS Office Symbol Bold"/>
              </a:rPr>
              <a:t></a:t>
            </a:r>
            <a:r>
              <a:rPr sz="2000" spc="-220" dirty="0">
                <a:latin typeface="Georgia"/>
                <a:cs typeface="Georgia"/>
              </a:rPr>
              <a:t>Argon </a:t>
            </a:r>
            <a:r>
              <a:rPr sz="2000" dirty="0">
                <a:latin typeface="Georgia"/>
                <a:cs typeface="Georgia"/>
              </a:rPr>
              <a:t>ion</a:t>
            </a:r>
            <a:r>
              <a:rPr sz="2000" spc="-16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laser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202" baseline="1157" dirty="0">
                <a:solidFill>
                  <a:srgbClr val="00A2D5"/>
                </a:solidFill>
                <a:latin typeface="MS Office Symbol Bold"/>
                <a:cs typeface="MS Office Symbol Bold"/>
              </a:rPr>
              <a:t></a:t>
            </a:r>
            <a:r>
              <a:rPr sz="2000" spc="-135" dirty="0">
                <a:latin typeface="Georgia"/>
                <a:cs typeface="Georgia"/>
              </a:rPr>
              <a:t>Defocused </a:t>
            </a:r>
            <a:r>
              <a:rPr sz="2000" spc="-5" dirty="0">
                <a:latin typeface="Georgia"/>
                <a:cs typeface="Georgia"/>
              </a:rPr>
              <a:t>Co</a:t>
            </a:r>
            <a:r>
              <a:rPr sz="2000" spc="-7" baseline="-23809" dirty="0">
                <a:latin typeface="Georgia"/>
                <a:cs typeface="Georgia"/>
              </a:rPr>
              <a:t>2</a:t>
            </a:r>
            <a:r>
              <a:rPr sz="2000" spc="37" baseline="-23809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laser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4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200" b="1" spc="-202" baseline="5787" dirty="0">
                <a:solidFill>
                  <a:srgbClr val="00A2D5"/>
                </a:solidFill>
                <a:latin typeface="MS Office Symbol Bold"/>
                <a:cs typeface="MS Office Symbol Bold"/>
              </a:rPr>
              <a:t></a:t>
            </a:r>
            <a:r>
              <a:rPr sz="2000" spc="-135" dirty="0">
                <a:latin typeface="Georgia"/>
                <a:cs typeface="Georgia"/>
              </a:rPr>
              <a:t>Defocused </a:t>
            </a:r>
            <a:r>
              <a:rPr sz="2000" spc="-5" dirty="0">
                <a:latin typeface="Georgia"/>
                <a:cs typeface="Georgia"/>
              </a:rPr>
              <a:t>Nd:YAG</a:t>
            </a:r>
            <a:r>
              <a:rPr sz="2000" spc="10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laser</a:t>
            </a:r>
            <a:endParaRPr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2468475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08990" y="566420"/>
            <a:ext cx="77425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3530" algn="l"/>
              </a:tabLst>
            </a:pPr>
            <a:r>
              <a:rPr sz="2700" spc="-5" dirty="0"/>
              <a:t>BiostimuLation	effects of </a:t>
            </a:r>
            <a:r>
              <a:rPr sz="2700" spc="-10" dirty="0"/>
              <a:t>Low </a:t>
            </a:r>
            <a:r>
              <a:rPr sz="2700" spc="-5" dirty="0"/>
              <a:t>LeveL</a:t>
            </a:r>
            <a:r>
              <a:rPr sz="2700" spc="-85" dirty="0"/>
              <a:t> </a:t>
            </a:r>
            <a:r>
              <a:rPr sz="2700" spc="-5" dirty="0"/>
              <a:t>Laser</a:t>
            </a:r>
            <a:endParaRPr sz="2700"/>
          </a:p>
        </p:txBody>
      </p:sp>
      <p:sp>
        <p:nvSpPr>
          <p:cNvPr id="16" name="object 16"/>
          <p:cNvSpPr txBox="1"/>
          <p:nvPr/>
        </p:nvSpPr>
        <p:spPr>
          <a:xfrm>
            <a:off x="838970" y="2124711"/>
            <a:ext cx="7731125" cy="3252172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Reduction of discomfort </a:t>
            </a:r>
            <a:r>
              <a:rPr sz="2200" dirty="0">
                <a:solidFill>
                  <a:srgbClr val="001F5F"/>
                </a:solidFill>
                <a:latin typeface="Georgia"/>
                <a:cs typeface="Georgia"/>
              </a:rPr>
              <a:t>/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pain </a:t>
            </a:r>
            <a:endParaRPr lang="en-US" sz="2200" spc="-5" dirty="0">
              <a:solidFill>
                <a:srgbClr val="001F5F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Promotion </a:t>
            </a:r>
            <a:r>
              <a:rPr sz="2200" dirty="0">
                <a:solidFill>
                  <a:srgbClr val="001F5F"/>
                </a:solidFill>
                <a:latin typeface="Georgia"/>
                <a:cs typeface="Georgia"/>
              </a:rPr>
              <a:t>of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wound healing</a:t>
            </a:r>
            <a:endParaRPr sz="2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Bone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regeneration</a:t>
            </a:r>
            <a:endParaRPr sz="2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Suppression </a:t>
            </a:r>
            <a:r>
              <a:rPr sz="2200" dirty="0">
                <a:solidFill>
                  <a:srgbClr val="001F5F"/>
                </a:solidFill>
                <a:latin typeface="Georgia"/>
                <a:cs typeface="Georgia"/>
              </a:rPr>
              <a:t>of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inflammatory process</a:t>
            </a:r>
            <a:r>
              <a:rPr sz="2200" spc="-5" dirty="0">
                <a:solidFill>
                  <a:srgbClr val="636A85"/>
                </a:solidFill>
                <a:latin typeface="Georgia"/>
                <a:cs typeface="Georgia"/>
              </a:rPr>
              <a:t>. </a:t>
            </a:r>
            <a:endParaRPr sz="2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4336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Activation </a:t>
            </a:r>
            <a:r>
              <a:rPr sz="2200" dirty="0">
                <a:solidFill>
                  <a:srgbClr val="001F5F"/>
                </a:solidFill>
                <a:latin typeface="Georgia"/>
                <a:cs typeface="Georgia"/>
              </a:rPr>
              <a:t>of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gingival and periodontal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ligament</a:t>
            </a:r>
            <a:r>
              <a:rPr sz="2200" spc="-30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fibroblast</a:t>
            </a:r>
            <a:r>
              <a:rPr lang="en-US" sz="2200" dirty="0">
                <a:latin typeface="Georgia"/>
                <a:cs typeface="Georgia"/>
              </a:rPr>
              <a:t>,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growth factor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release</a:t>
            </a:r>
            <a:endParaRPr sz="2200" dirty="0">
              <a:latin typeface="Georgia"/>
              <a:cs typeface="Georgia"/>
            </a:endParaRPr>
          </a:p>
          <a:p>
            <a:pPr marL="285750" marR="567055" indent="-27305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Alteration </a:t>
            </a:r>
            <a:r>
              <a:rPr sz="2200" dirty="0">
                <a:solidFill>
                  <a:srgbClr val="001F5F"/>
                </a:solidFill>
                <a:latin typeface="Georgia"/>
                <a:cs typeface="Georgia"/>
              </a:rPr>
              <a:t>of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gene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expression </a:t>
            </a:r>
            <a:r>
              <a:rPr sz="2200" dirty="0">
                <a:solidFill>
                  <a:srgbClr val="001F5F"/>
                </a:solidFill>
                <a:latin typeface="Georgia"/>
                <a:cs typeface="Georgia"/>
              </a:rPr>
              <a:t>of </a:t>
            </a:r>
            <a:r>
              <a:rPr sz="2200" spc="-10" dirty="0">
                <a:solidFill>
                  <a:srgbClr val="001F5F"/>
                </a:solidFill>
                <a:latin typeface="Georgia"/>
                <a:cs typeface="Georgia"/>
              </a:rPr>
              <a:t>inflammatory </a:t>
            </a:r>
            <a:r>
              <a:rPr sz="2200" spc="-5" dirty="0">
                <a:solidFill>
                  <a:srgbClr val="001F5F"/>
                </a:solidFill>
                <a:latin typeface="Georgia"/>
                <a:cs typeface="Georgia"/>
              </a:rPr>
              <a:t>cytokines</a:t>
            </a:r>
            <a:endParaRPr sz="22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</a:pPr>
            <a:r>
              <a:rPr sz="2325" b="1" spc="-270" baseline="16129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200" spc="-5" dirty="0" err="1">
                <a:solidFill>
                  <a:srgbClr val="001F5F"/>
                </a:solidFill>
                <a:latin typeface="Georgia"/>
                <a:cs typeface="Georgia"/>
              </a:rPr>
              <a:t>Photobiostimulaation</a:t>
            </a:r>
            <a:endParaRPr sz="22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606641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939" y="143510"/>
            <a:ext cx="8834120" cy="2138680"/>
          </a:xfrm>
          <a:custGeom>
            <a:avLst/>
            <a:gdLst/>
            <a:ahLst/>
            <a:cxnLst/>
            <a:rect l="l" t="t" r="r" b="b"/>
            <a:pathLst>
              <a:path w="8834120" h="2138680">
                <a:moveTo>
                  <a:pt x="8834119" y="0"/>
                </a:moveTo>
                <a:lnTo>
                  <a:pt x="0" y="0"/>
                </a:lnTo>
                <a:lnTo>
                  <a:pt x="0" y="2138680"/>
                </a:lnTo>
                <a:lnTo>
                  <a:pt x="8834119" y="2138680"/>
                </a:lnTo>
                <a:lnTo>
                  <a:pt x="8834119" y="0"/>
                </a:lnTo>
                <a:close/>
              </a:path>
            </a:pathLst>
          </a:custGeom>
          <a:solidFill>
            <a:srgbClr val="D062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6050" y="639064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52400"/>
            <a:ext cx="8832850" cy="6546850"/>
          </a:xfrm>
          <a:custGeom>
            <a:avLst/>
            <a:gdLst/>
            <a:ahLst/>
            <a:cxnLst/>
            <a:rect l="l" t="t" r="r" b="b"/>
            <a:pathLst>
              <a:path w="8832850" h="6546850">
                <a:moveTo>
                  <a:pt x="4415790" y="6546850"/>
                </a:moveTo>
                <a:lnTo>
                  <a:pt x="0" y="6546850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6850"/>
                </a:lnTo>
                <a:lnTo>
                  <a:pt x="4415790" y="6546850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2438400"/>
            <a:ext cx="8827770" cy="0"/>
          </a:xfrm>
          <a:custGeom>
            <a:avLst/>
            <a:gdLst/>
            <a:ahLst/>
            <a:cxnLst/>
            <a:rect l="l" t="t" r="r" b="b"/>
            <a:pathLst>
              <a:path w="8827770">
                <a:moveTo>
                  <a:pt x="0" y="0"/>
                </a:moveTo>
                <a:lnTo>
                  <a:pt x="8827770" y="0"/>
                </a:lnTo>
              </a:path>
            </a:pathLst>
          </a:custGeom>
          <a:ln w="11429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267200" y="2114550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29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2450" y="2209800"/>
            <a:ext cx="419100" cy="420370"/>
          </a:xfrm>
          <a:custGeom>
            <a:avLst/>
            <a:gdLst/>
            <a:ahLst/>
            <a:cxnLst/>
            <a:rect l="l" t="t" r="r" b="b"/>
            <a:pathLst>
              <a:path w="419100" h="420369">
                <a:moveTo>
                  <a:pt x="209550" y="0"/>
                </a:moveTo>
                <a:lnTo>
                  <a:pt x="160353" y="5342"/>
                </a:lnTo>
                <a:lnTo>
                  <a:pt x="115799" y="20660"/>
                </a:lnTo>
                <a:lnTo>
                  <a:pt x="76955" y="44886"/>
                </a:lnTo>
                <a:lnTo>
                  <a:pt x="44886" y="76955"/>
                </a:lnTo>
                <a:lnTo>
                  <a:pt x="20660" y="115799"/>
                </a:lnTo>
                <a:lnTo>
                  <a:pt x="5342" y="160353"/>
                </a:lnTo>
                <a:lnTo>
                  <a:pt x="0" y="209550"/>
                </a:lnTo>
                <a:lnTo>
                  <a:pt x="5342" y="258817"/>
                </a:lnTo>
                <a:lnTo>
                  <a:pt x="20660" y="303552"/>
                </a:lnTo>
                <a:lnTo>
                  <a:pt x="44886" y="342644"/>
                </a:lnTo>
                <a:lnTo>
                  <a:pt x="76955" y="374983"/>
                </a:lnTo>
                <a:lnTo>
                  <a:pt x="115799" y="399457"/>
                </a:lnTo>
                <a:lnTo>
                  <a:pt x="160353" y="414956"/>
                </a:lnTo>
                <a:lnTo>
                  <a:pt x="209550" y="420370"/>
                </a:lnTo>
                <a:lnTo>
                  <a:pt x="258746" y="414956"/>
                </a:lnTo>
                <a:lnTo>
                  <a:pt x="303300" y="399457"/>
                </a:lnTo>
                <a:lnTo>
                  <a:pt x="342144" y="374983"/>
                </a:lnTo>
                <a:lnTo>
                  <a:pt x="374213" y="342644"/>
                </a:lnTo>
                <a:lnTo>
                  <a:pt x="398439" y="303552"/>
                </a:lnTo>
                <a:lnTo>
                  <a:pt x="413757" y="258817"/>
                </a:lnTo>
                <a:lnTo>
                  <a:pt x="419100" y="209550"/>
                </a:lnTo>
                <a:lnTo>
                  <a:pt x="413757" y="160353"/>
                </a:lnTo>
                <a:lnTo>
                  <a:pt x="398439" y="115799"/>
                </a:lnTo>
                <a:lnTo>
                  <a:pt x="374213" y="76955"/>
                </a:lnTo>
                <a:lnTo>
                  <a:pt x="342144" y="44886"/>
                </a:lnTo>
                <a:lnTo>
                  <a:pt x="303300" y="20660"/>
                </a:lnTo>
                <a:lnTo>
                  <a:pt x="258746" y="5342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2450" y="2209800"/>
            <a:ext cx="419100" cy="420370"/>
          </a:xfrm>
          <a:custGeom>
            <a:avLst/>
            <a:gdLst/>
            <a:ahLst/>
            <a:cxnLst/>
            <a:rect l="l" t="t" r="r" b="b"/>
            <a:pathLst>
              <a:path w="419100" h="420369">
                <a:moveTo>
                  <a:pt x="209550" y="0"/>
                </a:moveTo>
                <a:lnTo>
                  <a:pt x="258746" y="5342"/>
                </a:lnTo>
                <a:lnTo>
                  <a:pt x="303300" y="20660"/>
                </a:lnTo>
                <a:lnTo>
                  <a:pt x="342144" y="44886"/>
                </a:lnTo>
                <a:lnTo>
                  <a:pt x="374213" y="76955"/>
                </a:lnTo>
                <a:lnTo>
                  <a:pt x="398439" y="115799"/>
                </a:lnTo>
                <a:lnTo>
                  <a:pt x="413757" y="160353"/>
                </a:lnTo>
                <a:lnTo>
                  <a:pt x="419100" y="209550"/>
                </a:lnTo>
                <a:lnTo>
                  <a:pt x="413757" y="258817"/>
                </a:lnTo>
                <a:lnTo>
                  <a:pt x="398439" y="303552"/>
                </a:lnTo>
                <a:lnTo>
                  <a:pt x="374213" y="342644"/>
                </a:lnTo>
                <a:lnTo>
                  <a:pt x="342144" y="374983"/>
                </a:lnTo>
                <a:lnTo>
                  <a:pt x="303300" y="399457"/>
                </a:lnTo>
                <a:lnTo>
                  <a:pt x="258746" y="414956"/>
                </a:lnTo>
                <a:lnTo>
                  <a:pt x="209550" y="420370"/>
                </a:lnTo>
                <a:lnTo>
                  <a:pt x="160353" y="414956"/>
                </a:lnTo>
                <a:lnTo>
                  <a:pt x="115799" y="399457"/>
                </a:lnTo>
                <a:lnTo>
                  <a:pt x="76955" y="374983"/>
                </a:lnTo>
                <a:lnTo>
                  <a:pt x="44886" y="342644"/>
                </a:lnTo>
                <a:lnTo>
                  <a:pt x="20660" y="303552"/>
                </a:lnTo>
                <a:lnTo>
                  <a:pt x="5342" y="258817"/>
                </a:lnTo>
                <a:lnTo>
                  <a:pt x="0" y="209550"/>
                </a:lnTo>
                <a:lnTo>
                  <a:pt x="5342" y="160353"/>
                </a:lnTo>
                <a:lnTo>
                  <a:pt x="20660" y="115799"/>
                </a:lnTo>
                <a:lnTo>
                  <a:pt x="44886" y="76955"/>
                </a:lnTo>
                <a:lnTo>
                  <a:pt x="76955" y="44886"/>
                </a:lnTo>
                <a:lnTo>
                  <a:pt x="115799" y="20660"/>
                </a:lnTo>
                <a:lnTo>
                  <a:pt x="160353" y="5342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2450" y="22098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81550" y="26301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28039" y="1450340"/>
            <a:ext cx="7556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FFFFFF"/>
                </a:solidFill>
              </a:rPr>
              <a:t>Photodynamic </a:t>
            </a:r>
            <a:r>
              <a:rPr sz="3600" spc="-5" dirty="0">
                <a:solidFill>
                  <a:srgbClr val="FFFFFF"/>
                </a:solidFill>
              </a:rPr>
              <a:t>theraPy </a:t>
            </a:r>
            <a:r>
              <a:rPr sz="3600" dirty="0">
                <a:solidFill>
                  <a:srgbClr val="FFFFFF"/>
                </a:solidFill>
              </a:rPr>
              <a:t>in</a:t>
            </a:r>
            <a:r>
              <a:rPr sz="3600" spc="-35" dirty="0">
                <a:solidFill>
                  <a:srgbClr val="FFFFFF"/>
                </a:solidFill>
              </a:rPr>
              <a:t> </a:t>
            </a:r>
            <a:r>
              <a:rPr sz="3600" spc="-5" dirty="0">
                <a:solidFill>
                  <a:srgbClr val="FFFFFF"/>
                </a:solidFill>
              </a:rPr>
              <a:t>Laser</a:t>
            </a:r>
            <a:endParaRPr sz="3600"/>
          </a:p>
        </p:txBody>
      </p:sp>
      <p:sp>
        <p:nvSpPr>
          <p:cNvPr id="12" name="object 12"/>
          <p:cNvSpPr txBox="1"/>
          <p:nvPr/>
        </p:nvSpPr>
        <p:spPr>
          <a:xfrm>
            <a:off x="382270" y="3219450"/>
            <a:ext cx="836803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eorgia"/>
                <a:cs typeface="Georgia"/>
              </a:rPr>
              <a:t>Main objective </a:t>
            </a:r>
            <a:r>
              <a:rPr sz="2400" b="1" dirty="0">
                <a:latin typeface="Georgia"/>
                <a:cs typeface="Georgia"/>
              </a:rPr>
              <a:t>of </a:t>
            </a:r>
            <a:r>
              <a:rPr sz="2400" b="1" spc="-5" dirty="0">
                <a:latin typeface="Georgia"/>
                <a:cs typeface="Georgia"/>
              </a:rPr>
              <a:t>periodontal therapy: eliminate the  deposits of</a:t>
            </a:r>
            <a:r>
              <a:rPr sz="2400" b="1" dirty="0">
                <a:latin typeface="Georgia"/>
                <a:cs typeface="Georgia"/>
              </a:rPr>
              <a:t> </a:t>
            </a:r>
            <a:r>
              <a:rPr sz="2400" b="1" spc="-5" dirty="0">
                <a:latin typeface="Georgia"/>
                <a:cs typeface="Georgia"/>
              </a:rPr>
              <a:t>bacteria.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63462" y="4316729"/>
            <a:ext cx="3289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21485" algn="l"/>
              </a:tabLst>
            </a:pPr>
            <a:r>
              <a:rPr sz="2400" spc="-5" dirty="0">
                <a:latin typeface="Georgia"/>
                <a:cs typeface="Georgia"/>
              </a:rPr>
              <a:t>incomplete	elimination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2270" y="4316729"/>
            <a:ext cx="48977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018664" algn="l"/>
                <a:tab pos="3759200" algn="l"/>
              </a:tabLst>
            </a:pPr>
            <a:r>
              <a:rPr sz="2400" spc="-5" dirty="0">
                <a:latin typeface="Georgia"/>
                <a:cs typeface="Georgia"/>
              </a:rPr>
              <a:t>C</a:t>
            </a:r>
            <a:r>
              <a:rPr sz="2400" spc="-10" dirty="0">
                <a:latin typeface="Georgia"/>
                <a:cs typeface="Georgia"/>
              </a:rPr>
              <a:t>o</a:t>
            </a:r>
            <a:r>
              <a:rPr sz="2400" dirty="0">
                <a:latin typeface="Georgia"/>
                <a:cs typeface="Georgia"/>
              </a:rPr>
              <a:t>n</a:t>
            </a:r>
            <a:r>
              <a:rPr sz="2400" spc="-5" dirty="0">
                <a:latin typeface="Georgia"/>
                <a:cs typeface="Georgia"/>
              </a:rPr>
              <a:t>ve</a:t>
            </a:r>
            <a:r>
              <a:rPr sz="2400" dirty="0">
                <a:latin typeface="Georgia"/>
                <a:cs typeface="Georgia"/>
              </a:rPr>
              <a:t>n</a:t>
            </a:r>
            <a:r>
              <a:rPr sz="2400" spc="-10" dirty="0">
                <a:latin typeface="Georgia"/>
                <a:cs typeface="Georgia"/>
              </a:rPr>
              <a:t>t</a:t>
            </a:r>
            <a:r>
              <a:rPr sz="2400" dirty="0">
                <a:latin typeface="Georgia"/>
                <a:cs typeface="Georgia"/>
              </a:rPr>
              <a:t>io</a:t>
            </a:r>
            <a:r>
              <a:rPr sz="2400" spc="-10" dirty="0">
                <a:latin typeface="Georgia"/>
                <a:cs typeface="Georgia"/>
              </a:rPr>
              <a:t>n</a:t>
            </a:r>
            <a:r>
              <a:rPr sz="2400" spc="0" dirty="0">
                <a:latin typeface="Georgia"/>
                <a:cs typeface="Georgia"/>
              </a:rPr>
              <a:t>a</a:t>
            </a:r>
            <a:r>
              <a:rPr sz="2400" dirty="0">
                <a:latin typeface="Georgia"/>
                <a:cs typeface="Georgia"/>
              </a:rPr>
              <a:t>l	</a:t>
            </a:r>
            <a:r>
              <a:rPr sz="2400" spc="-5" dirty="0">
                <a:latin typeface="Georgia"/>
                <a:cs typeface="Georgia"/>
              </a:rPr>
              <a:t>mecha</a:t>
            </a:r>
            <a:r>
              <a:rPr sz="2400" spc="-10" dirty="0">
                <a:latin typeface="Georgia"/>
                <a:cs typeface="Georgia"/>
              </a:rPr>
              <a:t>n</a:t>
            </a:r>
            <a:r>
              <a:rPr sz="2400" dirty="0">
                <a:latin typeface="Georgia"/>
                <a:cs typeface="Georgia"/>
              </a:rPr>
              <a:t>i</a:t>
            </a:r>
            <a:r>
              <a:rPr sz="2400" spc="-5" dirty="0">
                <a:latin typeface="Georgia"/>
                <a:cs typeface="Georgia"/>
              </a:rPr>
              <a:t>ca</a:t>
            </a:r>
            <a:r>
              <a:rPr sz="2400" dirty="0">
                <a:latin typeface="Georgia"/>
                <a:cs typeface="Georgia"/>
              </a:rPr>
              <a:t>l	</a:t>
            </a:r>
            <a:r>
              <a:rPr sz="2400" spc="-5" dirty="0">
                <a:latin typeface="Georgia"/>
                <a:cs typeface="Georgia"/>
              </a:rPr>
              <a:t>t</a:t>
            </a:r>
            <a:r>
              <a:rPr sz="2400" spc="-10" dirty="0">
                <a:latin typeface="Georgia"/>
                <a:cs typeface="Georgia"/>
              </a:rPr>
              <a:t>h</a:t>
            </a:r>
            <a:r>
              <a:rPr sz="2400" spc="0" dirty="0">
                <a:latin typeface="Georgia"/>
                <a:cs typeface="Georgia"/>
              </a:rPr>
              <a:t>e</a:t>
            </a:r>
            <a:r>
              <a:rPr sz="2400" spc="-5" dirty="0">
                <a:latin typeface="Georgia"/>
                <a:cs typeface="Georgia"/>
              </a:rPr>
              <a:t>rapy:  due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to</a:t>
            </a:r>
            <a:endParaRPr sz="2400">
              <a:latin typeface="Georgia"/>
              <a:cs typeface="Georgia"/>
            </a:endParaRPr>
          </a:p>
          <a:p>
            <a:pPr marL="469265" marR="274955">
              <a:lnSpc>
                <a:spcPct val="100000"/>
              </a:lnSpc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Anatomical complexity </a:t>
            </a:r>
            <a:r>
              <a:rPr sz="2400" dirty="0">
                <a:solidFill>
                  <a:srgbClr val="001F5F"/>
                </a:solidFill>
                <a:latin typeface="Georgia"/>
                <a:cs typeface="Georgia"/>
              </a:rPr>
              <a:t>of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root.  Deep periodontal</a:t>
            </a:r>
            <a:r>
              <a:rPr sz="2400" spc="-2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pockets.</a:t>
            </a:r>
            <a:endParaRPr sz="24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553279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971036" y="488315"/>
            <a:ext cx="5811527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58085" algn="l"/>
                <a:tab pos="4094479" algn="l"/>
              </a:tabLst>
            </a:pPr>
            <a:r>
              <a:rPr sz="3300" spc="-5" dirty="0"/>
              <a:t>Princi</a:t>
            </a:r>
            <a:r>
              <a:rPr sz="3300" spc="0" dirty="0"/>
              <a:t>P</a:t>
            </a:r>
            <a:r>
              <a:rPr sz="3300" spc="-5" dirty="0"/>
              <a:t>Le</a:t>
            </a:r>
            <a:r>
              <a:rPr sz="3300" dirty="0"/>
              <a:t>s	B</a:t>
            </a:r>
            <a:r>
              <a:rPr sz="3300" spc="-5" dirty="0"/>
              <a:t>e</a:t>
            </a:r>
            <a:r>
              <a:rPr sz="3300" dirty="0"/>
              <a:t>h</a:t>
            </a:r>
            <a:r>
              <a:rPr sz="3300" spc="-10" dirty="0"/>
              <a:t>i</a:t>
            </a:r>
            <a:r>
              <a:rPr sz="3300" spc="-5" dirty="0"/>
              <a:t>n</a:t>
            </a:r>
            <a:r>
              <a:rPr sz="3300" dirty="0"/>
              <a:t>d	</a:t>
            </a:r>
            <a:r>
              <a:rPr sz="3300" spc="0" dirty="0"/>
              <a:t>P</a:t>
            </a:r>
            <a:r>
              <a:rPr sz="3300" spc="-5" dirty="0"/>
              <a:t>d</a:t>
            </a:r>
            <a:r>
              <a:rPr sz="3300" dirty="0"/>
              <a:t>t</a:t>
            </a:r>
          </a:p>
        </p:txBody>
      </p:sp>
      <p:sp>
        <p:nvSpPr>
          <p:cNvPr id="16" name="object 16"/>
          <p:cNvSpPr/>
          <p:nvPr/>
        </p:nvSpPr>
        <p:spPr>
          <a:xfrm>
            <a:off x="499109" y="1541780"/>
            <a:ext cx="8111490" cy="5043170"/>
          </a:xfrm>
          <a:custGeom>
            <a:avLst/>
            <a:gdLst/>
            <a:ahLst/>
            <a:cxnLst/>
            <a:rect l="l" t="t" r="r" b="b"/>
            <a:pathLst>
              <a:path w="8111490" h="5043170">
                <a:moveTo>
                  <a:pt x="8111490" y="0"/>
                </a:moveTo>
                <a:lnTo>
                  <a:pt x="0" y="0"/>
                </a:lnTo>
                <a:lnTo>
                  <a:pt x="0" y="5043170"/>
                </a:lnTo>
                <a:lnTo>
                  <a:pt x="8111490" y="5043170"/>
                </a:lnTo>
                <a:lnTo>
                  <a:pt x="81114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39189" y="2284729"/>
            <a:ext cx="2286000" cy="1286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813560" y="2641600"/>
            <a:ext cx="9455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5104" marR="5080" indent="-19304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T</a:t>
            </a:r>
            <a:r>
              <a:rPr sz="1800" dirty="0">
                <a:latin typeface="Comic Sans MS"/>
                <a:cs typeface="Comic Sans MS"/>
              </a:rPr>
              <a:t>A</a:t>
            </a:r>
            <a:r>
              <a:rPr sz="1800" spc="-5" dirty="0">
                <a:latin typeface="Comic Sans MS"/>
                <a:cs typeface="Comic Sans MS"/>
              </a:rPr>
              <a:t>RG</a:t>
            </a:r>
            <a:r>
              <a:rPr sz="1800" dirty="0">
                <a:latin typeface="Comic Sans MS"/>
                <a:cs typeface="Comic Sans MS"/>
              </a:rPr>
              <a:t>ET  </a:t>
            </a:r>
            <a:r>
              <a:rPr sz="1800" spc="-5" dirty="0">
                <a:latin typeface="Comic Sans MS"/>
                <a:cs typeface="Comic Sans MS"/>
              </a:rPr>
              <a:t>CELL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00524" y="2049605"/>
            <a:ext cx="700405" cy="1066165"/>
          </a:xfrm>
          <a:custGeom>
            <a:avLst/>
            <a:gdLst/>
            <a:ahLst/>
            <a:cxnLst/>
            <a:rect l="l" t="t" r="r" b="b"/>
            <a:pathLst>
              <a:path w="700404" h="1066164">
                <a:moveTo>
                  <a:pt x="22748" y="0"/>
                </a:moveTo>
                <a:lnTo>
                  <a:pt x="10645" y="2714"/>
                </a:lnTo>
                <a:lnTo>
                  <a:pt x="2977" y="12583"/>
                </a:lnTo>
                <a:lnTo>
                  <a:pt x="0" y="28873"/>
                </a:lnTo>
                <a:lnTo>
                  <a:pt x="1543" y="51199"/>
                </a:lnTo>
                <a:lnTo>
                  <a:pt x="17515" y="112432"/>
                </a:lnTo>
                <a:lnTo>
                  <a:pt x="31605" y="150570"/>
                </a:lnTo>
                <a:lnTo>
                  <a:pt x="49538" y="193214"/>
                </a:lnTo>
                <a:lnTo>
                  <a:pt x="71145" y="239978"/>
                </a:lnTo>
                <a:lnTo>
                  <a:pt x="96257" y="290480"/>
                </a:lnTo>
                <a:lnTo>
                  <a:pt x="124704" y="344336"/>
                </a:lnTo>
                <a:lnTo>
                  <a:pt x="156316" y="401164"/>
                </a:lnTo>
                <a:lnTo>
                  <a:pt x="190925" y="460580"/>
                </a:lnTo>
                <a:lnTo>
                  <a:pt x="228361" y="522201"/>
                </a:lnTo>
                <a:lnTo>
                  <a:pt x="268455" y="585644"/>
                </a:lnTo>
                <a:lnTo>
                  <a:pt x="309366" y="648651"/>
                </a:lnTo>
                <a:lnTo>
                  <a:pt x="349727" y="708467"/>
                </a:lnTo>
                <a:lnTo>
                  <a:pt x="389261" y="764779"/>
                </a:lnTo>
                <a:lnTo>
                  <a:pt x="427690" y="817272"/>
                </a:lnTo>
                <a:lnTo>
                  <a:pt x="464735" y="865634"/>
                </a:lnTo>
                <a:lnTo>
                  <a:pt x="500120" y="909549"/>
                </a:lnTo>
                <a:lnTo>
                  <a:pt x="533567" y="948705"/>
                </a:lnTo>
                <a:lnTo>
                  <a:pt x="564798" y="982787"/>
                </a:lnTo>
                <a:lnTo>
                  <a:pt x="593535" y="1011482"/>
                </a:lnTo>
                <a:lnTo>
                  <a:pt x="642417" y="1051454"/>
                </a:lnTo>
                <a:lnTo>
                  <a:pt x="677992" y="1066112"/>
                </a:lnTo>
                <a:lnTo>
                  <a:pt x="690095" y="1063164"/>
                </a:lnTo>
                <a:lnTo>
                  <a:pt x="697528" y="1053529"/>
                </a:lnTo>
                <a:lnTo>
                  <a:pt x="700343" y="1037404"/>
                </a:lnTo>
                <a:lnTo>
                  <a:pt x="698705" y="1015182"/>
                </a:lnTo>
                <a:lnTo>
                  <a:pt x="682719" y="954008"/>
                </a:lnTo>
                <a:lnTo>
                  <a:pt x="668701" y="915840"/>
                </a:lnTo>
                <a:lnTo>
                  <a:pt x="650883" y="873140"/>
                </a:lnTo>
                <a:lnTo>
                  <a:pt x="629431" y="826299"/>
                </a:lnTo>
                <a:lnTo>
                  <a:pt x="604507" y="775710"/>
                </a:lnTo>
                <a:lnTo>
                  <a:pt x="576276" y="721763"/>
                </a:lnTo>
                <a:lnTo>
                  <a:pt x="544901" y="664851"/>
                </a:lnTo>
                <a:lnTo>
                  <a:pt x="510547" y="605364"/>
                </a:lnTo>
                <a:lnTo>
                  <a:pt x="473377" y="543694"/>
                </a:lnTo>
                <a:lnTo>
                  <a:pt x="433555" y="480234"/>
                </a:lnTo>
                <a:lnTo>
                  <a:pt x="392390" y="417244"/>
                </a:lnTo>
                <a:lnTo>
                  <a:pt x="351812" y="357477"/>
                </a:lnTo>
                <a:lnTo>
                  <a:pt x="312094" y="301236"/>
                </a:lnTo>
                <a:lnTo>
                  <a:pt x="273512" y="248827"/>
                </a:lnTo>
                <a:lnTo>
                  <a:pt x="236341" y="200556"/>
                </a:lnTo>
                <a:lnTo>
                  <a:pt x="200856" y="156728"/>
                </a:lnTo>
                <a:lnTo>
                  <a:pt x="167331" y="117649"/>
                </a:lnTo>
                <a:lnTo>
                  <a:pt x="136041" y="83623"/>
                </a:lnTo>
                <a:lnTo>
                  <a:pt x="107262" y="54958"/>
                </a:lnTo>
                <a:lnTo>
                  <a:pt x="58335" y="14927"/>
                </a:lnTo>
                <a:lnTo>
                  <a:pt x="22748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17290" y="1285239"/>
            <a:ext cx="1140460" cy="1140460"/>
          </a:xfrm>
          <a:custGeom>
            <a:avLst/>
            <a:gdLst/>
            <a:ahLst/>
            <a:cxnLst/>
            <a:rect l="l" t="t" r="r" b="b"/>
            <a:pathLst>
              <a:path w="1140460" h="1140460">
                <a:moveTo>
                  <a:pt x="1140460" y="0"/>
                </a:moveTo>
                <a:lnTo>
                  <a:pt x="0" y="1140460"/>
                </a:lnTo>
              </a:path>
            </a:pathLst>
          </a:custGeom>
          <a:ln w="2286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42359" y="2387600"/>
            <a:ext cx="113029" cy="1130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862070" y="1428750"/>
            <a:ext cx="1139190" cy="1139190"/>
          </a:xfrm>
          <a:custGeom>
            <a:avLst/>
            <a:gdLst/>
            <a:ahLst/>
            <a:cxnLst/>
            <a:rect l="l" t="t" r="r" b="b"/>
            <a:pathLst>
              <a:path w="1139189" h="1139189">
                <a:moveTo>
                  <a:pt x="1139189" y="0"/>
                </a:moveTo>
                <a:lnTo>
                  <a:pt x="0" y="1139189"/>
                </a:lnTo>
              </a:path>
            </a:pathLst>
          </a:custGeom>
          <a:ln w="254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85870" y="2528570"/>
            <a:ext cx="114300" cy="114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75050" y="1214119"/>
            <a:ext cx="1068070" cy="1066800"/>
          </a:xfrm>
          <a:custGeom>
            <a:avLst/>
            <a:gdLst/>
            <a:ahLst/>
            <a:cxnLst/>
            <a:rect l="l" t="t" r="r" b="b"/>
            <a:pathLst>
              <a:path w="1068070" h="1066800">
                <a:moveTo>
                  <a:pt x="1068070" y="0"/>
                </a:moveTo>
                <a:lnTo>
                  <a:pt x="0" y="1066800"/>
                </a:lnTo>
              </a:path>
            </a:pathLst>
          </a:custGeom>
          <a:ln w="25399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00120" y="2242820"/>
            <a:ext cx="114300" cy="11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47870" y="2773679"/>
            <a:ext cx="974089" cy="7315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00750" y="2590800"/>
            <a:ext cx="642620" cy="501650"/>
          </a:xfrm>
          <a:custGeom>
            <a:avLst/>
            <a:gdLst/>
            <a:ahLst/>
            <a:cxnLst/>
            <a:rect l="l" t="t" r="r" b="b"/>
            <a:pathLst>
              <a:path w="642620" h="501650">
                <a:moveTo>
                  <a:pt x="321310" y="0"/>
                </a:moveTo>
                <a:lnTo>
                  <a:pt x="255270" y="6350"/>
                </a:lnTo>
                <a:lnTo>
                  <a:pt x="194310" y="20320"/>
                </a:lnTo>
                <a:lnTo>
                  <a:pt x="139700" y="43179"/>
                </a:lnTo>
                <a:lnTo>
                  <a:pt x="91439" y="73660"/>
                </a:lnTo>
                <a:lnTo>
                  <a:pt x="53339" y="109220"/>
                </a:lnTo>
                <a:lnTo>
                  <a:pt x="24129" y="152400"/>
                </a:lnTo>
                <a:lnTo>
                  <a:pt x="6350" y="199389"/>
                </a:lnTo>
                <a:lnTo>
                  <a:pt x="0" y="251460"/>
                </a:lnTo>
                <a:lnTo>
                  <a:pt x="1270" y="278129"/>
                </a:lnTo>
                <a:lnTo>
                  <a:pt x="13970" y="326389"/>
                </a:lnTo>
                <a:lnTo>
                  <a:pt x="38100" y="372110"/>
                </a:lnTo>
                <a:lnTo>
                  <a:pt x="71120" y="411479"/>
                </a:lnTo>
                <a:lnTo>
                  <a:pt x="114300" y="444500"/>
                </a:lnTo>
                <a:lnTo>
                  <a:pt x="166370" y="472439"/>
                </a:lnTo>
                <a:lnTo>
                  <a:pt x="223520" y="490220"/>
                </a:lnTo>
                <a:lnTo>
                  <a:pt x="287020" y="500379"/>
                </a:lnTo>
                <a:lnTo>
                  <a:pt x="321310" y="501650"/>
                </a:lnTo>
                <a:lnTo>
                  <a:pt x="354329" y="500379"/>
                </a:lnTo>
                <a:lnTo>
                  <a:pt x="417829" y="490220"/>
                </a:lnTo>
                <a:lnTo>
                  <a:pt x="476250" y="472439"/>
                </a:lnTo>
                <a:lnTo>
                  <a:pt x="527050" y="444500"/>
                </a:lnTo>
                <a:lnTo>
                  <a:pt x="570229" y="411479"/>
                </a:lnTo>
                <a:lnTo>
                  <a:pt x="604520" y="372110"/>
                </a:lnTo>
                <a:lnTo>
                  <a:pt x="628650" y="326389"/>
                </a:lnTo>
                <a:lnTo>
                  <a:pt x="641350" y="278129"/>
                </a:lnTo>
                <a:lnTo>
                  <a:pt x="642620" y="251460"/>
                </a:lnTo>
                <a:lnTo>
                  <a:pt x="641350" y="224789"/>
                </a:lnTo>
                <a:lnTo>
                  <a:pt x="628650" y="175260"/>
                </a:lnTo>
                <a:lnTo>
                  <a:pt x="590550" y="109220"/>
                </a:lnTo>
                <a:lnTo>
                  <a:pt x="549909" y="73660"/>
                </a:lnTo>
                <a:lnTo>
                  <a:pt x="502920" y="43179"/>
                </a:lnTo>
                <a:lnTo>
                  <a:pt x="448310" y="20320"/>
                </a:lnTo>
                <a:lnTo>
                  <a:pt x="387350" y="6350"/>
                </a:lnTo>
                <a:lnTo>
                  <a:pt x="321310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000750" y="2592070"/>
            <a:ext cx="642620" cy="499109"/>
          </a:xfrm>
          <a:custGeom>
            <a:avLst/>
            <a:gdLst/>
            <a:ahLst/>
            <a:cxnLst/>
            <a:rect l="l" t="t" r="r" b="b"/>
            <a:pathLst>
              <a:path w="642620" h="499110">
                <a:moveTo>
                  <a:pt x="321310" y="0"/>
                </a:moveTo>
                <a:lnTo>
                  <a:pt x="374746" y="3163"/>
                </a:lnTo>
                <a:lnTo>
                  <a:pt x="424952" y="12354"/>
                </a:lnTo>
                <a:lnTo>
                  <a:pt x="471363" y="27123"/>
                </a:lnTo>
                <a:lnTo>
                  <a:pt x="513415" y="47020"/>
                </a:lnTo>
                <a:lnTo>
                  <a:pt x="550545" y="71596"/>
                </a:lnTo>
                <a:lnTo>
                  <a:pt x="582188" y="100401"/>
                </a:lnTo>
                <a:lnTo>
                  <a:pt x="607781" y="132985"/>
                </a:lnTo>
                <a:lnTo>
                  <a:pt x="626760" y="168899"/>
                </a:lnTo>
                <a:lnTo>
                  <a:pt x="638561" y="207694"/>
                </a:lnTo>
                <a:lnTo>
                  <a:pt x="642620" y="248919"/>
                </a:lnTo>
                <a:lnTo>
                  <a:pt x="638561" y="290489"/>
                </a:lnTo>
                <a:lnTo>
                  <a:pt x="626760" y="329559"/>
                </a:lnTo>
                <a:lnTo>
                  <a:pt x="607781" y="365688"/>
                </a:lnTo>
                <a:lnTo>
                  <a:pt x="582188" y="398434"/>
                </a:lnTo>
                <a:lnTo>
                  <a:pt x="550544" y="427354"/>
                </a:lnTo>
                <a:lnTo>
                  <a:pt x="513415" y="452008"/>
                </a:lnTo>
                <a:lnTo>
                  <a:pt x="471363" y="471952"/>
                </a:lnTo>
                <a:lnTo>
                  <a:pt x="424952" y="486745"/>
                </a:lnTo>
                <a:lnTo>
                  <a:pt x="374746" y="495945"/>
                </a:lnTo>
                <a:lnTo>
                  <a:pt x="321310" y="499109"/>
                </a:lnTo>
                <a:lnTo>
                  <a:pt x="268182" y="495945"/>
                </a:lnTo>
                <a:lnTo>
                  <a:pt x="218155" y="486745"/>
                </a:lnTo>
                <a:lnTo>
                  <a:pt x="171817" y="471952"/>
                </a:lnTo>
                <a:lnTo>
                  <a:pt x="129753" y="452008"/>
                </a:lnTo>
                <a:lnTo>
                  <a:pt x="92551" y="427354"/>
                </a:lnTo>
                <a:lnTo>
                  <a:pt x="60797" y="398434"/>
                </a:lnTo>
                <a:lnTo>
                  <a:pt x="35078" y="365688"/>
                </a:lnTo>
                <a:lnTo>
                  <a:pt x="15981" y="329559"/>
                </a:lnTo>
                <a:lnTo>
                  <a:pt x="4093" y="290489"/>
                </a:lnTo>
                <a:lnTo>
                  <a:pt x="0" y="248919"/>
                </a:lnTo>
                <a:lnTo>
                  <a:pt x="4093" y="207694"/>
                </a:lnTo>
                <a:lnTo>
                  <a:pt x="15981" y="168899"/>
                </a:lnTo>
                <a:lnTo>
                  <a:pt x="35078" y="132985"/>
                </a:lnTo>
                <a:lnTo>
                  <a:pt x="60797" y="100401"/>
                </a:lnTo>
                <a:lnTo>
                  <a:pt x="92551" y="71596"/>
                </a:lnTo>
                <a:lnTo>
                  <a:pt x="129753" y="47020"/>
                </a:lnTo>
                <a:lnTo>
                  <a:pt x="171817" y="27123"/>
                </a:lnTo>
                <a:lnTo>
                  <a:pt x="218155" y="12354"/>
                </a:lnTo>
                <a:lnTo>
                  <a:pt x="268182" y="3163"/>
                </a:lnTo>
                <a:lnTo>
                  <a:pt x="32131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00750" y="2592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644640" y="30924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361429" y="2827020"/>
            <a:ext cx="7683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50" b="1" spc="-10" dirty="0">
                <a:latin typeface="Georgia"/>
                <a:cs typeface="Georgia"/>
              </a:rPr>
              <a:t>2</a:t>
            </a:r>
            <a:endParaRPr sz="650">
              <a:latin typeface="Georgia"/>
              <a:cs typeface="Georg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171691" y="3068320"/>
            <a:ext cx="156845" cy="0"/>
          </a:xfrm>
          <a:custGeom>
            <a:avLst/>
            <a:gdLst/>
            <a:ahLst/>
            <a:cxnLst/>
            <a:rect l="l" t="t" r="r" b="b"/>
            <a:pathLst>
              <a:path w="156845">
                <a:moveTo>
                  <a:pt x="0" y="0"/>
                </a:moveTo>
                <a:lnTo>
                  <a:pt x="156717" y="0"/>
                </a:lnTo>
              </a:path>
            </a:pathLst>
          </a:custGeom>
          <a:ln w="7619">
            <a:solidFill>
              <a:srgbClr val="FFF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37275" y="3060700"/>
            <a:ext cx="224790" cy="0"/>
          </a:xfrm>
          <a:custGeom>
            <a:avLst/>
            <a:gdLst/>
            <a:ahLst/>
            <a:cxnLst/>
            <a:rect l="l" t="t" r="r" b="b"/>
            <a:pathLst>
              <a:path w="224789">
                <a:moveTo>
                  <a:pt x="0" y="0"/>
                </a:moveTo>
                <a:lnTo>
                  <a:pt x="224790" y="0"/>
                </a:lnTo>
              </a:path>
            </a:pathLst>
          </a:custGeom>
          <a:ln w="7620">
            <a:solidFill>
              <a:srgbClr val="FFF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12668" y="3053079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478" y="0"/>
                </a:lnTo>
              </a:path>
            </a:pathLst>
          </a:custGeom>
          <a:ln w="7619">
            <a:solidFill>
              <a:srgbClr val="FFF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96000" y="3046729"/>
            <a:ext cx="308610" cy="0"/>
          </a:xfrm>
          <a:custGeom>
            <a:avLst/>
            <a:gdLst/>
            <a:ahLst/>
            <a:cxnLst/>
            <a:rect l="l" t="t" r="r" b="b"/>
            <a:pathLst>
              <a:path w="308610">
                <a:moveTo>
                  <a:pt x="0" y="0"/>
                </a:moveTo>
                <a:lnTo>
                  <a:pt x="308610" y="0"/>
                </a:lnTo>
              </a:path>
            </a:pathLst>
          </a:custGeom>
          <a:ln w="7619">
            <a:solidFill>
              <a:srgbClr val="FFF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079235" y="3039110"/>
            <a:ext cx="341630" cy="0"/>
          </a:xfrm>
          <a:custGeom>
            <a:avLst/>
            <a:gdLst/>
            <a:ahLst/>
            <a:cxnLst/>
            <a:rect l="l" t="t" r="r" b="b"/>
            <a:pathLst>
              <a:path w="341629">
                <a:moveTo>
                  <a:pt x="0" y="0"/>
                </a:moveTo>
                <a:lnTo>
                  <a:pt x="341376" y="0"/>
                </a:lnTo>
              </a:path>
            </a:pathLst>
          </a:custGeom>
          <a:ln w="7620">
            <a:solidFill>
              <a:srgbClr val="FFFC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63903" y="3031489"/>
            <a:ext cx="372110" cy="0"/>
          </a:xfrm>
          <a:custGeom>
            <a:avLst/>
            <a:gdLst/>
            <a:ahLst/>
            <a:cxnLst/>
            <a:rect l="l" t="t" r="r" b="b"/>
            <a:pathLst>
              <a:path w="372110">
                <a:moveTo>
                  <a:pt x="0" y="0"/>
                </a:moveTo>
                <a:lnTo>
                  <a:pt x="371763" y="0"/>
                </a:lnTo>
              </a:path>
            </a:pathLst>
          </a:custGeom>
          <a:ln w="7620">
            <a:solidFill>
              <a:srgbClr val="FFF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51434" y="3024504"/>
            <a:ext cx="397510" cy="0"/>
          </a:xfrm>
          <a:custGeom>
            <a:avLst/>
            <a:gdLst/>
            <a:ahLst/>
            <a:cxnLst/>
            <a:rect l="l" t="t" r="r" b="b"/>
            <a:pathLst>
              <a:path w="397510">
                <a:moveTo>
                  <a:pt x="0" y="0"/>
                </a:moveTo>
                <a:lnTo>
                  <a:pt x="397394" y="0"/>
                </a:lnTo>
              </a:path>
            </a:pathLst>
          </a:custGeom>
          <a:ln w="8889">
            <a:solidFill>
              <a:srgbClr val="FFF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041487" y="3017520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439" y="0"/>
                </a:lnTo>
              </a:path>
            </a:pathLst>
          </a:custGeom>
          <a:ln w="7619">
            <a:solidFill>
              <a:srgbClr val="FFF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30350" y="3009900"/>
            <a:ext cx="439420" cy="0"/>
          </a:xfrm>
          <a:custGeom>
            <a:avLst/>
            <a:gdLst/>
            <a:ahLst/>
            <a:cxnLst/>
            <a:rect l="l" t="t" r="r" b="b"/>
            <a:pathLst>
              <a:path w="439420">
                <a:moveTo>
                  <a:pt x="0" y="0"/>
                </a:moveTo>
                <a:lnTo>
                  <a:pt x="439126" y="0"/>
                </a:lnTo>
              </a:path>
            </a:pathLst>
          </a:custGeom>
          <a:ln w="7620">
            <a:solidFill>
              <a:srgbClr val="FFFC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19618" y="3002279"/>
            <a:ext cx="460375" cy="0"/>
          </a:xfrm>
          <a:custGeom>
            <a:avLst/>
            <a:gdLst/>
            <a:ahLst/>
            <a:cxnLst/>
            <a:rect l="l" t="t" r="r" b="b"/>
            <a:pathLst>
              <a:path w="460375">
                <a:moveTo>
                  <a:pt x="0" y="0"/>
                </a:moveTo>
                <a:lnTo>
                  <a:pt x="460102" y="0"/>
                </a:lnTo>
              </a:path>
            </a:pathLst>
          </a:custGeom>
          <a:ln w="7619">
            <a:solidFill>
              <a:srgbClr val="FFF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010909" y="2995295"/>
            <a:ext cx="477520" cy="0"/>
          </a:xfrm>
          <a:custGeom>
            <a:avLst/>
            <a:gdLst/>
            <a:ahLst/>
            <a:cxnLst/>
            <a:rect l="l" t="t" r="r" b="b"/>
            <a:pathLst>
              <a:path w="477520">
                <a:moveTo>
                  <a:pt x="0" y="0"/>
                </a:moveTo>
                <a:lnTo>
                  <a:pt x="477519" y="0"/>
                </a:lnTo>
              </a:path>
            </a:pathLst>
          </a:custGeom>
          <a:ln w="8889">
            <a:solidFill>
              <a:srgbClr val="FFF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003652" y="2988310"/>
            <a:ext cx="492125" cy="0"/>
          </a:xfrm>
          <a:custGeom>
            <a:avLst/>
            <a:gdLst/>
            <a:ahLst/>
            <a:cxnLst/>
            <a:rect l="l" t="t" r="r" b="b"/>
            <a:pathLst>
              <a:path w="492125">
                <a:moveTo>
                  <a:pt x="0" y="0"/>
                </a:moveTo>
                <a:lnTo>
                  <a:pt x="492034" y="0"/>
                </a:lnTo>
              </a:path>
            </a:pathLst>
          </a:custGeom>
          <a:ln w="7620">
            <a:solidFill>
              <a:srgbClr val="FFFB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995670" y="2980689"/>
            <a:ext cx="508000" cy="0"/>
          </a:xfrm>
          <a:custGeom>
            <a:avLst/>
            <a:gdLst/>
            <a:ahLst/>
            <a:cxnLst/>
            <a:rect l="l" t="t" r="r" b="b"/>
            <a:pathLst>
              <a:path w="508000">
                <a:moveTo>
                  <a:pt x="0" y="0"/>
                </a:moveTo>
                <a:lnTo>
                  <a:pt x="508000" y="0"/>
                </a:lnTo>
              </a:path>
            </a:pathLst>
          </a:custGeom>
          <a:ln w="7620">
            <a:solidFill>
              <a:srgbClr val="FFFB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988050" y="2973704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3240" y="0"/>
                </a:lnTo>
              </a:path>
            </a:pathLst>
          </a:custGeom>
          <a:ln w="8889">
            <a:solidFill>
              <a:srgbClr val="FFFB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80747" y="2966085"/>
            <a:ext cx="537845" cy="0"/>
          </a:xfrm>
          <a:custGeom>
            <a:avLst/>
            <a:gdLst/>
            <a:ahLst/>
            <a:cxnLst/>
            <a:rect l="l" t="t" r="r" b="b"/>
            <a:pathLst>
              <a:path w="537845">
                <a:moveTo>
                  <a:pt x="0" y="0"/>
                </a:moveTo>
                <a:lnTo>
                  <a:pt x="537845" y="0"/>
                </a:lnTo>
              </a:path>
            </a:pathLst>
          </a:custGeom>
          <a:ln w="8889">
            <a:solidFill>
              <a:srgbClr val="FFF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75984" y="2959100"/>
            <a:ext cx="547370" cy="0"/>
          </a:xfrm>
          <a:custGeom>
            <a:avLst/>
            <a:gdLst/>
            <a:ahLst/>
            <a:cxnLst/>
            <a:rect l="l" t="t" r="r" b="b"/>
            <a:pathLst>
              <a:path w="547370">
                <a:moveTo>
                  <a:pt x="0" y="0"/>
                </a:moveTo>
                <a:lnTo>
                  <a:pt x="547369" y="0"/>
                </a:lnTo>
              </a:path>
            </a:pathLst>
          </a:custGeom>
          <a:ln w="7620">
            <a:solidFill>
              <a:srgbClr val="FFFB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970270" y="2951479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7619">
            <a:solidFill>
              <a:srgbClr val="FFF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64816" y="2944495"/>
            <a:ext cx="570230" cy="0"/>
          </a:xfrm>
          <a:custGeom>
            <a:avLst/>
            <a:gdLst/>
            <a:ahLst/>
            <a:cxnLst/>
            <a:rect l="l" t="t" r="r" b="b"/>
            <a:pathLst>
              <a:path w="570229">
                <a:moveTo>
                  <a:pt x="0" y="0"/>
                </a:moveTo>
                <a:lnTo>
                  <a:pt x="569707" y="0"/>
                </a:lnTo>
              </a:path>
            </a:pathLst>
          </a:custGeom>
          <a:ln w="8889">
            <a:solidFill>
              <a:srgbClr val="FFF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60707" y="2937510"/>
            <a:ext cx="578485" cy="0"/>
          </a:xfrm>
          <a:custGeom>
            <a:avLst/>
            <a:gdLst/>
            <a:ahLst/>
            <a:cxnLst/>
            <a:rect l="l" t="t" r="r" b="b"/>
            <a:pathLst>
              <a:path w="578484">
                <a:moveTo>
                  <a:pt x="0" y="0"/>
                </a:moveTo>
                <a:lnTo>
                  <a:pt x="577924" y="0"/>
                </a:lnTo>
              </a:path>
            </a:pathLst>
          </a:custGeom>
          <a:ln w="7620">
            <a:solidFill>
              <a:srgbClr val="FFF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55777" y="2929889"/>
            <a:ext cx="588010" cy="0"/>
          </a:xfrm>
          <a:custGeom>
            <a:avLst/>
            <a:gdLst/>
            <a:ahLst/>
            <a:cxnLst/>
            <a:rect l="l" t="t" r="r" b="b"/>
            <a:pathLst>
              <a:path w="588009">
                <a:moveTo>
                  <a:pt x="0" y="0"/>
                </a:moveTo>
                <a:lnTo>
                  <a:pt x="587785" y="0"/>
                </a:lnTo>
              </a:path>
            </a:pathLst>
          </a:custGeom>
          <a:ln w="7620">
            <a:solidFill>
              <a:srgbClr val="FFFB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951502" y="2922270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476" y="0"/>
                </a:lnTo>
              </a:path>
            </a:pathLst>
          </a:custGeom>
          <a:ln w="7619">
            <a:solidFill>
              <a:srgbClr val="FFFA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948538" y="2915285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2826" y="0"/>
                </a:lnTo>
              </a:path>
            </a:pathLst>
          </a:custGeom>
          <a:ln w="8889">
            <a:solidFill>
              <a:srgbClr val="FFFA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946069" y="2908300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118" y="0"/>
                </a:lnTo>
              </a:path>
            </a:pathLst>
          </a:custGeom>
          <a:ln w="7620">
            <a:solidFill>
              <a:srgbClr val="FFF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43132" y="2900679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345" y="0"/>
                </a:lnTo>
              </a:path>
            </a:pathLst>
          </a:custGeom>
          <a:ln w="7619">
            <a:solidFill>
              <a:srgbClr val="FFF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40324" y="2893695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5">
                <a:moveTo>
                  <a:pt x="0" y="0"/>
                </a:moveTo>
                <a:lnTo>
                  <a:pt x="619960" y="0"/>
                </a:lnTo>
              </a:path>
            </a:pathLst>
          </a:custGeom>
          <a:ln w="8889">
            <a:solidFill>
              <a:srgbClr val="FFF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937517" y="2886075"/>
            <a:ext cx="626110" cy="0"/>
          </a:xfrm>
          <a:custGeom>
            <a:avLst/>
            <a:gdLst/>
            <a:ahLst/>
            <a:cxnLst/>
            <a:rect l="l" t="t" r="r" b="b"/>
            <a:pathLst>
              <a:path w="626109">
                <a:moveTo>
                  <a:pt x="0" y="0"/>
                </a:moveTo>
                <a:lnTo>
                  <a:pt x="625575" y="0"/>
                </a:lnTo>
              </a:path>
            </a:pathLst>
          </a:custGeom>
          <a:ln w="8890">
            <a:solidFill>
              <a:srgbClr val="FFFA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35178" y="2879089"/>
            <a:ext cx="630555" cy="0"/>
          </a:xfrm>
          <a:custGeom>
            <a:avLst/>
            <a:gdLst/>
            <a:ahLst/>
            <a:cxnLst/>
            <a:rect l="l" t="t" r="r" b="b"/>
            <a:pathLst>
              <a:path w="630554">
                <a:moveTo>
                  <a:pt x="0" y="0"/>
                </a:moveTo>
                <a:lnTo>
                  <a:pt x="630254" y="0"/>
                </a:lnTo>
              </a:path>
            </a:pathLst>
          </a:custGeom>
          <a:ln w="7620">
            <a:solidFill>
              <a:srgbClr val="FFFA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933757" y="2871470"/>
            <a:ext cx="633095" cy="0"/>
          </a:xfrm>
          <a:custGeom>
            <a:avLst/>
            <a:gdLst/>
            <a:ahLst/>
            <a:cxnLst/>
            <a:rect l="l" t="t" r="r" b="b"/>
            <a:pathLst>
              <a:path w="633095">
                <a:moveTo>
                  <a:pt x="0" y="0"/>
                </a:moveTo>
                <a:lnTo>
                  <a:pt x="633095" y="0"/>
                </a:lnTo>
              </a:path>
            </a:pathLst>
          </a:custGeom>
          <a:ln w="7619">
            <a:solidFill>
              <a:srgbClr val="FFFA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32614" y="2864485"/>
            <a:ext cx="635635" cy="0"/>
          </a:xfrm>
          <a:custGeom>
            <a:avLst/>
            <a:gdLst/>
            <a:ahLst/>
            <a:cxnLst/>
            <a:rect l="l" t="t" r="r" b="b"/>
            <a:pathLst>
              <a:path w="635634">
                <a:moveTo>
                  <a:pt x="0" y="0"/>
                </a:moveTo>
                <a:lnTo>
                  <a:pt x="635380" y="0"/>
                </a:lnTo>
              </a:path>
            </a:pathLst>
          </a:custGeom>
          <a:ln w="8889">
            <a:solidFill>
              <a:srgbClr val="FFFA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931471" y="2856864"/>
            <a:ext cx="638175" cy="0"/>
          </a:xfrm>
          <a:custGeom>
            <a:avLst/>
            <a:gdLst/>
            <a:ahLst/>
            <a:cxnLst/>
            <a:rect l="l" t="t" r="r" b="b"/>
            <a:pathLst>
              <a:path w="638175">
                <a:moveTo>
                  <a:pt x="0" y="0"/>
                </a:moveTo>
                <a:lnTo>
                  <a:pt x="637666" y="0"/>
                </a:lnTo>
              </a:path>
            </a:pathLst>
          </a:custGeom>
          <a:ln w="8889">
            <a:solidFill>
              <a:srgbClr val="FFF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931280" y="2851150"/>
            <a:ext cx="638175" cy="0"/>
          </a:xfrm>
          <a:custGeom>
            <a:avLst/>
            <a:gdLst/>
            <a:ahLst/>
            <a:cxnLst/>
            <a:rect l="l" t="t" r="r" b="b"/>
            <a:pathLst>
              <a:path w="638175">
                <a:moveTo>
                  <a:pt x="0" y="0"/>
                </a:moveTo>
                <a:lnTo>
                  <a:pt x="638048" y="0"/>
                </a:lnTo>
              </a:path>
            </a:pathLst>
          </a:custGeom>
          <a:ln w="5080">
            <a:solidFill>
              <a:srgbClr val="FFF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30779" y="2847339"/>
            <a:ext cx="639445" cy="0"/>
          </a:xfrm>
          <a:custGeom>
            <a:avLst/>
            <a:gdLst/>
            <a:ahLst/>
            <a:cxnLst/>
            <a:rect l="l" t="t" r="r" b="b"/>
            <a:pathLst>
              <a:path w="639445">
                <a:moveTo>
                  <a:pt x="0" y="0"/>
                </a:moveTo>
                <a:lnTo>
                  <a:pt x="638991" y="0"/>
                </a:lnTo>
              </a:path>
            </a:pathLst>
          </a:custGeom>
          <a:ln w="3175">
            <a:solidFill>
              <a:srgbClr val="FFF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929932" y="2842260"/>
            <a:ext cx="640715" cy="0"/>
          </a:xfrm>
          <a:custGeom>
            <a:avLst/>
            <a:gdLst/>
            <a:ahLst/>
            <a:cxnLst/>
            <a:rect l="l" t="t" r="r" b="b"/>
            <a:pathLst>
              <a:path w="640715">
                <a:moveTo>
                  <a:pt x="0" y="0"/>
                </a:moveTo>
                <a:lnTo>
                  <a:pt x="640261" y="0"/>
                </a:lnTo>
              </a:path>
            </a:pathLst>
          </a:custGeom>
          <a:ln w="7620">
            <a:solidFill>
              <a:srgbClr val="FFF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29206" y="2835275"/>
            <a:ext cx="641350" cy="0"/>
          </a:xfrm>
          <a:custGeom>
            <a:avLst/>
            <a:gdLst/>
            <a:ahLst/>
            <a:cxnLst/>
            <a:rect l="l" t="t" r="r" b="b"/>
            <a:pathLst>
              <a:path w="641350">
                <a:moveTo>
                  <a:pt x="0" y="0"/>
                </a:moveTo>
                <a:lnTo>
                  <a:pt x="641350" y="0"/>
                </a:lnTo>
              </a:path>
            </a:pathLst>
          </a:custGeom>
          <a:ln w="8890">
            <a:solidFill>
              <a:srgbClr val="FFF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928602" y="2828289"/>
            <a:ext cx="642620" cy="0"/>
          </a:xfrm>
          <a:custGeom>
            <a:avLst/>
            <a:gdLst/>
            <a:ahLst/>
            <a:cxnLst/>
            <a:rect l="l" t="t" r="r" b="b"/>
            <a:pathLst>
              <a:path w="642620">
                <a:moveTo>
                  <a:pt x="0" y="0"/>
                </a:moveTo>
                <a:lnTo>
                  <a:pt x="642257" y="0"/>
                </a:lnTo>
              </a:path>
            </a:pathLst>
          </a:custGeom>
          <a:ln w="7620">
            <a:solidFill>
              <a:srgbClr val="FFF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28480" y="2823210"/>
            <a:ext cx="642620" cy="0"/>
          </a:xfrm>
          <a:custGeom>
            <a:avLst/>
            <a:gdLst/>
            <a:ahLst/>
            <a:cxnLst/>
            <a:rect l="l" t="t" r="r" b="b"/>
            <a:pathLst>
              <a:path w="642620">
                <a:moveTo>
                  <a:pt x="0" y="0"/>
                </a:moveTo>
                <a:lnTo>
                  <a:pt x="642438" y="0"/>
                </a:lnTo>
              </a:path>
            </a:pathLst>
          </a:custGeom>
          <a:ln w="3175">
            <a:solidFill>
              <a:srgbClr val="FFF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28590" y="2819400"/>
            <a:ext cx="642620" cy="0"/>
          </a:xfrm>
          <a:custGeom>
            <a:avLst/>
            <a:gdLst/>
            <a:ahLst/>
            <a:cxnLst/>
            <a:rect l="l" t="t" r="r" b="b"/>
            <a:pathLst>
              <a:path w="642620">
                <a:moveTo>
                  <a:pt x="0" y="0"/>
                </a:moveTo>
                <a:lnTo>
                  <a:pt x="642273" y="0"/>
                </a:lnTo>
              </a:path>
            </a:pathLst>
          </a:custGeom>
          <a:ln w="5080">
            <a:solidFill>
              <a:srgbClr val="FFF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928821" y="2813050"/>
            <a:ext cx="641985" cy="0"/>
          </a:xfrm>
          <a:custGeom>
            <a:avLst/>
            <a:gdLst/>
            <a:ahLst/>
            <a:cxnLst/>
            <a:rect l="l" t="t" r="r" b="b"/>
            <a:pathLst>
              <a:path w="641984">
                <a:moveTo>
                  <a:pt x="0" y="0"/>
                </a:moveTo>
                <a:lnTo>
                  <a:pt x="641927" y="0"/>
                </a:lnTo>
              </a:path>
            </a:pathLst>
          </a:custGeom>
          <a:ln w="7620">
            <a:solidFill>
              <a:srgbClr val="FFF9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29398" y="2806064"/>
            <a:ext cx="641350" cy="0"/>
          </a:xfrm>
          <a:custGeom>
            <a:avLst/>
            <a:gdLst/>
            <a:ahLst/>
            <a:cxnLst/>
            <a:rect l="l" t="t" r="r" b="b"/>
            <a:pathLst>
              <a:path w="641350">
                <a:moveTo>
                  <a:pt x="0" y="0"/>
                </a:moveTo>
                <a:lnTo>
                  <a:pt x="641061" y="0"/>
                </a:lnTo>
              </a:path>
            </a:pathLst>
          </a:custGeom>
          <a:ln w="8889">
            <a:solidFill>
              <a:srgbClr val="FFF9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930091" y="2799079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22" y="0"/>
                </a:lnTo>
              </a:path>
            </a:pathLst>
          </a:custGeom>
          <a:ln w="7619">
            <a:solidFill>
              <a:srgbClr val="FFF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930842" y="2794635"/>
            <a:ext cx="639445" cy="0"/>
          </a:xfrm>
          <a:custGeom>
            <a:avLst/>
            <a:gdLst/>
            <a:ahLst/>
            <a:cxnLst/>
            <a:rect l="l" t="t" r="r" b="b"/>
            <a:pathLst>
              <a:path w="639445">
                <a:moveTo>
                  <a:pt x="0" y="0"/>
                </a:moveTo>
                <a:lnTo>
                  <a:pt x="638896" y="0"/>
                </a:lnTo>
              </a:path>
            </a:pathLst>
          </a:custGeom>
          <a:ln w="3175">
            <a:solidFill>
              <a:srgbClr val="FFF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931376" y="2790825"/>
            <a:ext cx="638175" cy="0"/>
          </a:xfrm>
          <a:custGeom>
            <a:avLst/>
            <a:gdLst/>
            <a:ahLst/>
            <a:cxnLst/>
            <a:rect l="l" t="t" r="r" b="b"/>
            <a:pathLst>
              <a:path w="638175">
                <a:moveTo>
                  <a:pt x="0" y="0"/>
                </a:moveTo>
                <a:lnTo>
                  <a:pt x="637857" y="0"/>
                </a:lnTo>
              </a:path>
            </a:pathLst>
          </a:custGeom>
          <a:ln w="6350">
            <a:solidFill>
              <a:srgbClr val="FFF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931661" y="2784475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7286" y="0"/>
                </a:lnTo>
              </a:path>
            </a:pathLst>
          </a:custGeom>
          <a:ln w="8890">
            <a:solidFill>
              <a:srgbClr val="FFF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932804" y="2777489"/>
            <a:ext cx="635000" cy="0"/>
          </a:xfrm>
          <a:custGeom>
            <a:avLst/>
            <a:gdLst/>
            <a:ahLst/>
            <a:cxnLst/>
            <a:rect l="l" t="t" r="r" b="b"/>
            <a:pathLst>
              <a:path w="635000">
                <a:moveTo>
                  <a:pt x="0" y="0"/>
                </a:moveTo>
                <a:lnTo>
                  <a:pt x="635000" y="0"/>
                </a:lnTo>
              </a:path>
            </a:pathLst>
          </a:custGeom>
          <a:ln w="7620">
            <a:solidFill>
              <a:srgbClr val="FFF8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934328" y="2771139"/>
            <a:ext cx="632460" cy="0"/>
          </a:xfrm>
          <a:custGeom>
            <a:avLst/>
            <a:gdLst/>
            <a:ahLst/>
            <a:cxnLst/>
            <a:rect l="l" t="t" r="r" b="b"/>
            <a:pathLst>
              <a:path w="632459">
                <a:moveTo>
                  <a:pt x="0" y="0"/>
                </a:moveTo>
                <a:lnTo>
                  <a:pt x="631951" y="0"/>
                </a:lnTo>
              </a:path>
            </a:pathLst>
          </a:custGeom>
          <a:ln w="5079">
            <a:solidFill>
              <a:srgbClr val="FFF8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935204" y="2767329"/>
            <a:ext cx="630555" cy="0"/>
          </a:xfrm>
          <a:custGeom>
            <a:avLst/>
            <a:gdLst/>
            <a:ahLst/>
            <a:cxnLst/>
            <a:rect l="l" t="t" r="r" b="b"/>
            <a:pathLst>
              <a:path w="630554">
                <a:moveTo>
                  <a:pt x="0" y="0"/>
                </a:moveTo>
                <a:lnTo>
                  <a:pt x="630202" y="0"/>
                </a:lnTo>
              </a:path>
            </a:pathLst>
          </a:custGeom>
          <a:ln w="3175">
            <a:solidFill>
              <a:srgbClr val="FFF8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935697" y="276225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4">
                <a:moveTo>
                  <a:pt x="0" y="0"/>
                </a:moveTo>
                <a:lnTo>
                  <a:pt x="629214" y="0"/>
                </a:lnTo>
              </a:path>
            </a:pathLst>
          </a:custGeom>
          <a:ln w="7620">
            <a:solidFill>
              <a:srgbClr val="FFF8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938167" y="2755900"/>
            <a:ext cx="624840" cy="0"/>
          </a:xfrm>
          <a:custGeom>
            <a:avLst/>
            <a:gdLst/>
            <a:ahLst/>
            <a:cxnLst/>
            <a:rect l="l" t="t" r="r" b="b"/>
            <a:pathLst>
              <a:path w="624840">
                <a:moveTo>
                  <a:pt x="0" y="0"/>
                </a:moveTo>
                <a:lnTo>
                  <a:pt x="624275" y="0"/>
                </a:lnTo>
              </a:path>
            </a:pathLst>
          </a:custGeom>
          <a:ln w="7620">
            <a:solidFill>
              <a:srgbClr val="FFF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941130" y="2748279"/>
            <a:ext cx="618490" cy="0"/>
          </a:xfrm>
          <a:custGeom>
            <a:avLst/>
            <a:gdLst/>
            <a:ahLst/>
            <a:cxnLst/>
            <a:rect l="l" t="t" r="r" b="b"/>
            <a:pathLst>
              <a:path w="618490">
                <a:moveTo>
                  <a:pt x="0" y="0"/>
                </a:moveTo>
                <a:lnTo>
                  <a:pt x="618348" y="0"/>
                </a:lnTo>
              </a:path>
            </a:pathLst>
          </a:custGeom>
          <a:ln w="7619">
            <a:solidFill>
              <a:srgbClr val="FFF8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944093" y="2740660"/>
            <a:ext cx="612775" cy="0"/>
          </a:xfrm>
          <a:custGeom>
            <a:avLst/>
            <a:gdLst/>
            <a:ahLst/>
            <a:cxnLst/>
            <a:rect l="l" t="t" r="r" b="b"/>
            <a:pathLst>
              <a:path w="612775">
                <a:moveTo>
                  <a:pt x="0" y="0"/>
                </a:moveTo>
                <a:lnTo>
                  <a:pt x="612351" y="0"/>
                </a:lnTo>
              </a:path>
            </a:pathLst>
          </a:custGeom>
          <a:ln w="7620">
            <a:solidFill>
              <a:srgbClr val="FFF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947057" y="2733039"/>
            <a:ext cx="606425" cy="0"/>
          </a:xfrm>
          <a:custGeom>
            <a:avLst/>
            <a:gdLst/>
            <a:ahLst/>
            <a:cxnLst/>
            <a:rect l="l" t="t" r="r" b="b"/>
            <a:pathLst>
              <a:path w="606425">
                <a:moveTo>
                  <a:pt x="0" y="0"/>
                </a:moveTo>
                <a:lnTo>
                  <a:pt x="606001" y="0"/>
                </a:lnTo>
              </a:path>
            </a:pathLst>
          </a:custGeom>
          <a:ln w="7620">
            <a:solidFill>
              <a:srgbClr val="FFF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49526" y="2726689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710" y="0"/>
                </a:lnTo>
              </a:path>
            </a:pathLst>
          </a:custGeom>
          <a:ln w="7620">
            <a:solidFill>
              <a:srgbClr val="FFF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52490" y="2719070"/>
            <a:ext cx="594360" cy="0"/>
          </a:xfrm>
          <a:custGeom>
            <a:avLst/>
            <a:gdLst/>
            <a:ahLst/>
            <a:cxnLst/>
            <a:rect l="l" t="t" r="r" b="b"/>
            <a:pathLst>
              <a:path w="594359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7619">
            <a:solidFill>
              <a:srgbClr val="FFF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57420" y="2711450"/>
            <a:ext cx="584835" cy="0"/>
          </a:xfrm>
          <a:custGeom>
            <a:avLst/>
            <a:gdLst/>
            <a:ahLst/>
            <a:cxnLst/>
            <a:rect l="l" t="t" r="r" b="b"/>
            <a:pathLst>
              <a:path w="584834">
                <a:moveTo>
                  <a:pt x="0" y="0"/>
                </a:moveTo>
                <a:lnTo>
                  <a:pt x="584498" y="0"/>
                </a:lnTo>
              </a:path>
            </a:pathLst>
          </a:custGeom>
          <a:ln w="7620">
            <a:solidFill>
              <a:srgbClr val="FFF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61529" y="2704464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281" y="0"/>
                </a:lnTo>
              </a:path>
            </a:pathLst>
          </a:custGeom>
          <a:ln w="8889">
            <a:solidFill>
              <a:srgbClr val="FFF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66459" y="2697479"/>
            <a:ext cx="566420" cy="0"/>
          </a:xfrm>
          <a:custGeom>
            <a:avLst/>
            <a:gdLst/>
            <a:ahLst/>
            <a:cxnLst/>
            <a:rect l="l" t="t" r="r" b="b"/>
            <a:pathLst>
              <a:path w="566420">
                <a:moveTo>
                  <a:pt x="0" y="0"/>
                </a:moveTo>
                <a:lnTo>
                  <a:pt x="566419" y="0"/>
                </a:lnTo>
              </a:path>
            </a:pathLst>
          </a:custGeom>
          <a:ln w="7619">
            <a:solidFill>
              <a:srgbClr val="FFF7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71838" y="2689860"/>
            <a:ext cx="556260" cy="0"/>
          </a:xfrm>
          <a:custGeom>
            <a:avLst/>
            <a:gdLst/>
            <a:ahLst/>
            <a:cxnLst/>
            <a:rect l="l" t="t" r="r" b="b"/>
            <a:pathLst>
              <a:path w="556259">
                <a:moveTo>
                  <a:pt x="0" y="0"/>
                </a:moveTo>
                <a:lnTo>
                  <a:pt x="555662" y="0"/>
                </a:lnTo>
              </a:path>
            </a:pathLst>
          </a:custGeom>
          <a:ln w="7620">
            <a:solidFill>
              <a:srgbClr val="FFF7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77217" y="2682239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5">
                <a:moveTo>
                  <a:pt x="0" y="0"/>
                </a:moveTo>
                <a:lnTo>
                  <a:pt x="544904" y="0"/>
                </a:lnTo>
              </a:path>
            </a:pathLst>
          </a:custGeom>
          <a:ln w="7620">
            <a:solidFill>
              <a:srgbClr val="FFF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81700" y="2675254"/>
            <a:ext cx="535940" cy="0"/>
          </a:xfrm>
          <a:custGeom>
            <a:avLst/>
            <a:gdLst/>
            <a:ahLst/>
            <a:cxnLst/>
            <a:rect l="l" t="t" r="r" b="b"/>
            <a:pathLst>
              <a:path w="535940">
                <a:moveTo>
                  <a:pt x="0" y="0"/>
                </a:moveTo>
                <a:lnTo>
                  <a:pt x="535940" y="0"/>
                </a:lnTo>
              </a:path>
            </a:pathLst>
          </a:custGeom>
          <a:ln w="8889">
            <a:solidFill>
              <a:srgbClr val="FFF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89864" y="2668270"/>
            <a:ext cx="520065" cy="0"/>
          </a:xfrm>
          <a:custGeom>
            <a:avLst/>
            <a:gdLst/>
            <a:ahLst/>
            <a:cxnLst/>
            <a:rect l="l" t="t" r="r" b="b"/>
            <a:pathLst>
              <a:path w="520065">
                <a:moveTo>
                  <a:pt x="0" y="0"/>
                </a:moveTo>
                <a:lnTo>
                  <a:pt x="519611" y="0"/>
                </a:lnTo>
              </a:path>
            </a:pathLst>
          </a:custGeom>
          <a:ln w="7619">
            <a:solidFill>
              <a:srgbClr val="FFF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998028" y="2660650"/>
            <a:ext cx="503555" cy="0"/>
          </a:xfrm>
          <a:custGeom>
            <a:avLst/>
            <a:gdLst/>
            <a:ahLst/>
            <a:cxnLst/>
            <a:rect l="l" t="t" r="r" b="b"/>
            <a:pathLst>
              <a:path w="503554">
                <a:moveTo>
                  <a:pt x="0" y="0"/>
                </a:moveTo>
                <a:lnTo>
                  <a:pt x="503282" y="0"/>
                </a:lnTo>
              </a:path>
            </a:pathLst>
          </a:custGeom>
          <a:ln w="7620">
            <a:solidFill>
              <a:srgbClr val="FFF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005104" y="2653664"/>
            <a:ext cx="489584" cy="0"/>
          </a:xfrm>
          <a:custGeom>
            <a:avLst/>
            <a:gdLst/>
            <a:ahLst/>
            <a:cxnLst/>
            <a:rect l="l" t="t" r="r" b="b"/>
            <a:pathLst>
              <a:path w="489585">
                <a:moveTo>
                  <a:pt x="0" y="0"/>
                </a:moveTo>
                <a:lnTo>
                  <a:pt x="489131" y="0"/>
                </a:lnTo>
              </a:path>
            </a:pathLst>
          </a:custGeom>
          <a:ln w="8889">
            <a:solidFill>
              <a:srgbClr val="FFF7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013812" y="2646679"/>
            <a:ext cx="471805" cy="0"/>
          </a:xfrm>
          <a:custGeom>
            <a:avLst/>
            <a:gdLst/>
            <a:ahLst/>
            <a:cxnLst/>
            <a:rect l="l" t="t" r="r" b="b"/>
            <a:pathLst>
              <a:path w="471804">
                <a:moveTo>
                  <a:pt x="0" y="0"/>
                </a:moveTo>
                <a:lnTo>
                  <a:pt x="471714" y="0"/>
                </a:lnTo>
              </a:path>
            </a:pathLst>
          </a:custGeom>
          <a:ln w="7619">
            <a:solidFill>
              <a:srgbClr val="FFF7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022926" y="2639060"/>
            <a:ext cx="454025" cy="0"/>
          </a:xfrm>
          <a:custGeom>
            <a:avLst/>
            <a:gdLst/>
            <a:ahLst/>
            <a:cxnLst/>
            <a:rect l="l" t="t" r="r" b="b"/>
            <a:pathLst>
              <a:path w="454025">
                <a:moveTo>
                  <a:pt x="0" y="0"/>
                </a:moveTo>
                <a:lnTo>
                  <a:pt x="453585" y="0"/>
                </a:lnTo>
              </a:path>
            </a:pathLst>
          </a:custGeom>
          <a:ln w="7620">
            <a:solidFill>
              <a:srgbClr val="FFF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034063" y="2631439"/>
            <a:ext cx="432434" cy="0"/>
          </a:xfrm>
          <a:custGeom>
            <a:avLst/>
            <a:gdLst/>
            <a:ahLst/>
            <a:cxnLst/>
            <a:rect l="l" t="t" r="r" b="b"/>
            <a:pathLst>
              <a:path w="432435">
                <a:moveTo>
                  <a:pt x="0" y="0"/>
                </a:moveTo>
                <a:lnTo>
                  <a:pt x="431897" y="0"/>
                </a:lnTo>
              </a:path>
            </a:pathLst>
          </a:custGeom>
          <a:ln w="7620">
            <a:solidFill>
              <a:srgbClr val="FFF6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043343" y="2624454"/>
            <a:ext cx="414020" cy="0"/>
          </a:xfrm>
          <a:custGeom>
            <a:avLst/>
            <a:gdLst/>
            <a:ahLst/>
            <a:cxnLst/>
            <a:rect l="l" t="t" r="r" b="b"/>
            <a:pathLst>
              <a:path w="414020">
                <a:moveTo>
                  <a:pt x="0" y="0"/>
                </a:moveTo>
                <a:lnTo>
                  <a:pt x="413824" y="0"/>
                </a:lnTo>
              </a:path>
            </a:pathLst>
          </a:custGeom>
          <a:ln w="8889">
            <a:solidFill>
              <a:srgbClr val="FFF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055590" y="2617470"/>
            <a:ext cx="389255" cy="0"/>
          </a:xfrm>
          <a:custGeom>
            <a:avLst/>
            <a:gdLst/>
            <a:ahLst/>
            <a:cxnLst/>
            <a:rect l="l" t="t" r="r" b="b"/>
            <a:pathLst>
              <a:path w="389254">
                <a:moveTo>
                  <a:pt x="0" y="0"/>
                </a:moveTo>
                <a:lnTo>
                  <a:pt x="388850" y="0"/>
                </a:lnTo>
              </a:path>
            </a:pathLst>
          </a:custGeom>
          <a:ln w="7619">
            <a:solidFill>
              <a:srgbClr val="FFF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068059" y="2609850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219" y="0"/>
                </a:lnTo>
              </a:path>
            </a:pathLst>
          </a:custGeom>
          <a:ln w="7620">
            <a:solidFill>
              <a:srgbClr val="FFF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083582" y="2602864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2881" y="0"/>
                </a:lnTo>
              </a:path>
            </a:pathLst>
          </a:custGeom>
          <a:ln w="8889">
            <a:solidFill>
              <a:srgbClr val="FFF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101926" y="2595245"/>
            <a:ext cx="296545" cy="0"/>
          </a:xfrm>
          <a:custGeom>
            <a:avLst/>
            <a:gdLst/>
            <a:ahLst/>
            <a:cxnLst/>
            <a:rect l="l" t="t" r="r" b="b"/>
            <a:pathLst>
              <a:path w="296545">
                <a:moveTo>
                  <a:pt x="0" y="0"/>
                </a:moveTo>
                <a:lnTo>
                  <a:pt x="296474" y="0"/>
                </a:lnTo>
              </a:path>
            </a:pathLst>
          </a:custGeom>
          <a:ln w="8889">
            <a:solidFill>
              <a:srgbClr val="FFF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119706" y="2588260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60067" y="0"/>
                </a:lnTo>
              </a:path>
            </a:pathLst>
          </a:custGeom>
          <a:ln w="7620">
            <a:solidFill>
              <a:srgbClr val="FFF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147011" y="2580639"/>
            <a:ext cx="205740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316" y="0"/>
                </a:lnTo>
              </a:path>
            </a:pathLst>
          </a:custGeom>
          <a:ln w="7620">
            <a:solidFill>
              <a:srgbClr val="FFF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29629" y="2571750"/>
            <a:ext cx="642620" cy="500380"/>
          </a:xfrm>
          <a:custGeom>
            <a:avLst/>
            <a:gdLst/>
            <a:ahLst/>
            <a:cxnLst/>
            <a:rect l="l" t="t" r="r" b="b"/>
            <a:pathLst>
              <a:path w="642620" h="500380">
                <a:moveTo>
                  <a:pt x="321310" y="0"/>
                </a:moveTo>
                <a:lnTo>
                  <a:pt x="374437" y="3164"/>
                </a:lnTo>
                <a:lnTo>
                  <a:pt x="424464" y="12364"/>
                </a:lnTo>
                <a:lnTo>
                  <a:pt x="470802" y="27157"/>
                </a:lnTo>
                <a:lnTo>
                  <a:pt x="512866" y="47101"/>
                </a:lnTo>
                <a:lnTo>
                  <a:pt x="550068" y="71754"/>
                </a:lnTo>
                <a:lnTo>
                  <a:pt x="581822" y="100675"/>
                </a:lnTo>
                <a:lnTo>
                  <a:pt x="607541" y="133421"/>
                </a:lnTo>
                <a:lnTo>
                  <a:pt x="626638" y="169550"/>
                </a:lnTo>
                <a:lnTo>
                  <a:pt x="638526" y="208620"/>
                </a:lnTo>
                <a:lnTo>
                  <a:pt x="642620" y="250189"/>
                </a:lnTo>
                <a:lnTo>
                  <a:pt x="638526" y="291451"/>
                </a:lnTo>
                <a:lnTo>
                  <a:pt x="626638" y="330342"/>
                </a:lnTo>
                <a:lnTo>
                  <a:pt x="607541" y="366398"/>
                </a:lnTo>
                <a:lnTo>
                  <a:pt x="581822" y="399155"/>
                </a:lnTo>
                <a:lnTo>
                  <a:pt x="550068" y="428148"/>
                </a:lnTo>
                <a:lnTo>
                  <a:pt x="512866" y="452912"/>
                </a:lnTo>
                <a:lnTo>
                  <a:pt x="470802" y="472982"/>
                </a:lnTo>
                <a:lnTo>
                  <a:pt x="424464" y="487893"/>
                </a:lnTo>
                <a:lnTo>
                  <a:pt x="374437" y="497180"/>
                </a:lnTo>
                <a:lnTo>
                  <a:pt x="321310" y="500379"/>
                </a:lnTo>
                <a:lnTo>
                  <a:pt x="267873" y="497180"/>
                </a:lnTo>
                <a:lnTo>
                  <a:pt x="217667" y="487893"/>
                </a:lnTo>
                <a:lnTo>
                  <a:pt x="171256" y="472982"/>
                </a:lnTo>
                <a:lnTo>
                  <a:pt x="129204" y="452912"/>
                </a:lnTo>
                <a:lnTo>
                  <a:pt x="92075" y="428148"/>
                </a:lnTo>
                <a:lnTo>
                  <a:pt x="60431" y="399155"/>
                </a:lnTo>
                <a:lnTo>
                  <a:pt x="34838" y="366398"/>
                </a:lnTo>
                <a:lnTo>
                  <a:pt x="15859" y="330342"/>
                </a:lnTo>
                <a:lnTo>
                  <a:pt x="4058" y="291451"/>
                </a:lnTo>
                <a:lnTo>
                  <a:pt x="0" y="250189"/>
                </a:lnTo>
                <a:lnTo>
                  <a:pt x="4058" y="208620"/>
                </a:lnTo>
                <a:lnTo>
                  <a:pt x="15859" y="169550"/>
                </a:lnTo>
                <a:lnTo>
                  <a:pt x="34838" y="133421"/>
                </a:lnTo>
                <a:lnTo>
                  <a:pt x="60431" y="100675"/>
                </a:lnTo>
                <a:lnTo>
                  <a:pt x="92074" y="71755"/>
                </a:lnTo>
                <a:lnTo>
                  <a:pt x="129204" y="47101"/>
                </a:lnTo>
                <a:lnTo>
                  <a:pt x="171256" y="27157"/>
                </a:lnTo>
                <a:lnTo>
                  <a:pt x="217667" y="12364"/>
                </a:lnTo>
                <a:lnTo>
                  <a:pt x="267873" y="3164"/>
                </a:lnTo>
                <a:lnTo>
                  <a:pt x="321310" y="0"/>
                </a:lnTo>
                <a:close/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29629" y="2571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572250" y="30721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6135370" y="2672079"/>
            <a:ext cx="23177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50" b="1" spc="-10" dirty="0">
                <a:latin typeface="Georgia"/>
                <a:cs typeface="Georgia"/>
              </a:rPr>
              <a:t>1</a:t>
            </a:r>
            <a:r>
              <a:rPr sz="1650" b="1" spc="-967" baseline="-17676" dirty="0">
                <a:latin typeface="Georgia"/>
                <a:cs typeface="Georgia"/>
              </a:rPr>
              <a:t>O</a:t>
            </a:r>
            <a:r>
              <a:rPr sz="975" b="1" spc="-15" baseline="-12820" dirty="0">
                <a:latin typeface="Georgia"/>
                <a:cs typeface="Georgia"/>
              </a:rPr>
              <a:t>1</a:t>
            </a:r>
            <a:r>
              <a:rPr sz="1650" b="1" spc="-847" baseline="-25252" dirty="0">
                <a:latin typeface="Georgia"/>
                <a:cs typeface="Georgia"/>
              </a:rPr>
              <a:t>O</a:t>
            </a:r>
            <a:r>
              <a:rPr sz="975" b="1" spc="-15" baseline="-51282" dirty="0">
                <a:latin typeface="Georgia"/>
                <a:cs typeface="Georgia"/>
              </a:rPr>
              <a:t>2</a:t>
            </a:r>
            <a:endParaRPr sz="975" baseline="-51282">
              <a:latin typeface="Georgia"/>
              <a:cs typeface="Georgia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6071870" y="3162300"/>
            <a:ext cx="715010" cy="501650"/>
          </a:xfrm>
          <a:custGeom>
            <a:avLst/>
            <a:gdLst/>
            <a:ahLst/>
            <a:cxnLst/>
            <a:rect l="l" t="t" r="r" b="b"/>
            <a:pathLst>
              <a:path w="715009" h="501650">
                <a:moveTo>
                  <a:pt x="356869" y="0"/>
                </a:moveTo>
                <a:lnTo>
                  <a:pt x="284479" y="6350"/>
                </a:lnTo>
                <a:lnTo>
                  <a:pt x="215900" y="20320"/>
                </a:lnTo>
                <a:lnTo>
                  <a:pt x="154939" y="43179"/>
                </a:lnTo>
                <a:lnTo>
                  <a:pt x="102869" y="72389"/>
                </a:lnTo>
                <a:lnTo>
                  <a:pt x="59689" y="109220"/>
                </a:lnTo>
                <a:lnTo>
                  <a:pt x="27939" y="152400"/>
                </a:lnTo>
                <a:lnTo>
                  <a:pt x="7619" y="199389"/>
                </a:lnTo>
                <a:lnTo>
                  <a:pt x="0" y="251460"/>
                </a:lnTo>
                <a:lnTo>
                  <a:pt x="2539" y="276860"/>
                </a:lnTo>
                <a:lnTo>
                  <a:pt x="15239" y="326389"/>
                </a:lnTo>
                <a:lnTo>
                  <a:pt x="41909" y="372110"/>
                </a:lnTo>
                <a:lnTo>
                  <a:pt x="80009" y="411479"/>
                </a:lnTo>
                <a:lnTo>
                  <a:pt x="128269" y="444500"/>
                </a:lnTo>
                <a:lnTo>
                  <a:pt x="185419" y="472439"/>
                </a:lnTo>
                <a:lnTo>
                  <a:pt x="248919" y="490219"/>
                </a:lnTo>
                <a:lnTo>
                  <a:pt x="320039" y="500380"/>
                </a:lnTo>
                <a:lnTo>
                  <a:pt x="356869" y="501650"/>
                </a:lnTo>
                <a:lnTo>
                  <a:pt x="394969" y="500380"/>
                </a:lnTo>
                <a:lnTo>
                  <a:pt x="464820" y="490219"/>
                </a:lnTo>
                <a:lnTo>
                  <a:pt x="529589" y="472439"/>
                </a:lnTo>
                <a:lnTo>
                  <a:pt x="586739" y="444500"/>
                </a:lnTo>
                <a:lnTo>
                  <a:pt x="635000" y="411479"/>
                </a:lnTo>
                <a:lnTo>
                  <a:pt x="671829" y="372110"/>
                </a:lnTo>
                <a:lnTo>
                  <a:pt x="698500" y="326389"/>
                </a:lnTo>
                <a:lnTo>
                  <a:pt x="712470" y="276860"/>
                </a:lnTo>
                <a:lnTo>
                  <a:pt x="715009" y="251460"/>
                </a:lnTo>
                <a:lnTo>
                  <a:pt x="712470" y="224789"/>
                </a:lnTo>
                <a:lnTo>
                  <a:pt x="698500" y="175260"/>
                </a:lnTo>
                <a:lnTo>
                  <a:pt x="671829" y="129539"/>
                </a:lnTo>
                <a:lnTo>
                  <a:pt x="635000" y="88900"/>
                </a:lnTo>
                <a:lnTo>
                  <a:pt x="586739" y="57150"/>
                </a:lnTo>
                <a:lnTo>
                  <a:pt x="529589" y="30479"/>
                </a:lnTo>
                <a:lnTo>
                  <a:pt x="464820" y="12700"/>
                </a:lnTo>
                <a:lnTo>
                  <a:pt x="394969" y="2539"/>
                </a:lnTo>
                <a:lnTo>
                  <a:pt x="356869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7022083" y="2806700"/>
            <a:ext cx="18732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73990" algn="l"/>
              </a:tabLst>
            </a:pPr>
            <a:r>
              <a:rPr sz="650" u="sng" spc="-5" dirty="0">
                <a:uFill>
                  <a:solidFill>
                    <a:srgbClr val="FFF692"/>
                  </a:solidFill>
                </a:uFill>
                <a:latin typeface="Times New Roman"/>
                <a:cs typeface="Times New Roman"/>
              </a:rPr>
              <a:t> 	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6073140" y="3163570"/>
            <a:ext cx="713740" cy="499109"/>
          </a:xfrm>
          <a:custGeom>
            <a:avLst/>
            <a:gdLst/>
            <a:ahLst/>
            <a:cxnLst/>
            <a:rect l="l" t="t" r="r" b="b"/>
            <a:pathLst>
              <a:path w="713740" h="499110">
                <a:moveTo>
                  <a:pt x="356870" y="0"/>
                </a:moveTo>
                <a:lnTo>
                  <a:pt x="415931" y="3163"/>
                </a:lnTo>
                <a:lnTo>
                  <a:pt x="471525" y="12354"/>
                </a:lnTo>
                <a:lnTo>
                  <a:pt x="523005" y="27123"/>
                </a:lnTo>
                <a:lnTo>
                  <a:pt x="569721" y="47020"/>
                </a:lnTo>
                <a:lnTo>
                  <a:pt x="611028" y="71596"/>
                </a:lnTo>
                <a:lnTo>
                  <a:pt x="646277" y="100401"/>
                </a:lnTo>
                <a:lnTo>
                  <a:pt x="674820" y="132985"/>
                </a:lnTo>
                <a:lnTo>
                  <a:pt x="696010" y="168899"/>
                </a:lnTo>
                <a:lnTo>
                  <a:pt x="709199" y="207694"/>
                </a:lnTo>
                <a:lnTo>
                  <a:pt x="713739" y="248919"/>
                </a:lnTo>
                <a:lnTo>
                  <a:pt x="709199" y="290489"/>
                </a:lnTo>
                <a:lnTo>
                  <a:pt x="696010" y="329559"/>
                </a:lnTo>
                <a:lnTo>
                  <a:pt x="674820" y="365688"/>
                </a:lnTo>
                <a:lnTo>
                  <a:pt x="646277" y="398434"/>
                </a:lnTo>
                <a:lnTo>
                  <a:pt x="611028" y="427354"/>
                </a:lnTo>
                <a:lnTo>
                  <a:pt x="569722" y="452008"/>
                </a:lnTo>
                <a:lnTo>
                  <a:pt x="523005" y="471952"/>
                </a:lnTo>
                <a:lnTo>
                  <a:pt x="471525" y="486745"/>
                </a:lnTo>
                <a:lnTo>
                  <a:pt x="415931" y="495945"/>
                </a:lnTo>
                <a:lnTo>
                  <a:pt x="356870" y="499109"/>
                </a:lnTo>
                <a:lnTo>
                  <a:pt x="297808" y="495945"/>
                </a:lnTo>
                <a:lnTo>
                  <a:pt x="242214" y="486745"/>
                </a:lnTo>
                <a:lnTo>
                  <a:pt x="190734" y="471952"/>
                </a:lnTo>
                <a:lnTo>
                  <a:pt x="144018" y="452008"/>
                </a:lnTo>
                <a:lnTo>
                  <a:pt x="102711" y="427354"/>
                </a:lnTo>
                <a:lnTo>
                  <a:pt x="67462" y="398434"/>
                </a:lnTo>
                <a:lnTo>
                  <a:pt x="38919" y="365688"/>
                </a:lnTo>
                <a:lnTo>
                  <a:pt x="17729" y="329559"/>
                </a:lnTo>
                <a:lnTo>
                  <a:pt x="4540" y="290489"/>
                </a:lnTo>
                <a:lnTo>
                  <a:pt x="0" y="248919"/>
                </a:lnTo>
                <a:lnTo>
                  <a:pt x="4540" y="207694"/>
                </a:lnTo>
                <a:lnTo>
                  <a:pt x="17729" y="168899"/>
                </a:lnTo>
                <a:lnTo>
                  <a:pt x="38919" y="132985"/>
                </a:lnTo>
                <a:lnTo>
                  <a:pt x="67462" y="100401"/>
                </a:lnTo>
                <a:lnTo>
                  <a:pt x="102711" y="71596"/>
                </a:lnTo>
                <a:lnTo>
                  <a:pt x="144018" y="47020"/>
                </a:lnTo>
                <a:lnTo>
                  <a:pt x="190734" y="27123"/>
                </a:lnTo>
                <a:lnTo>
                  <a:pt x="242214" y="12354"/>
                </a:lnTo>
                <a:lnTo>
                  <a:pt x="297808" y="3163"/>
                </a:lnTo>
                <a:lnTo>
                  <a:pt x="35687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73140" y="3163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786880" y="36639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63385" y="3639184"/>
            <a:ext cx="188595" cy="0"/>
          </a:xfrm>
          <a:custGeom>
            <a:avLst/>
            <a:gdLst/>
            <a:ahLst/>
            <a:cxnLst/>
            <a:rect l="l" t="t" r="r" b="b"/>
            <a:pathLst>
              <a:path w="188595">
                <a:moveTo>
                  <a:pt x="0" y="0"/>
                </a:moveTo>
                <a:lnTo>
                  <a:pt x="188468" y="0"/>
                </a:lnTo>
              </a:path>
            </a:pathLst>
          </a:custGeom>
          <a:ln w="8890">
            <a:solidFill>
              <a:srgbClr val="FFF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233159" y="3632200"/>
            <a:ext cx="248920" cy="0"/>
          </a:xfrm>
          <a:custGeom>
            <a:avLst/>
            <a:gdLst/>
            <a:ahLst/>
            <a:cxnLst/>
            <a:rect l="l" t="t" r="r" b="b"/>
            <a:pathLst>
              <a:path w="248920">
                <a:moveTo>
                  <a:pt x="0" y="0"/>
                </a:moveTo>
                <a:lnTo>
                  <a:pt x="248920" y="0"/>
                </a:lnTo>
              </a:path>
            </a:pathLst>
          </a:custGeom>
          <a:ln w="7620">
            <a:solidFill>
              <a:srgbClr val="FFF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204743" y="3624579"/>
            <a:ext cx="306070" cy="0"/>
          </a:xfrm>
          <a:custGeom>
            <a:avLst/>
            <a:gdLst/>
            <a:ahLst/>
            <a:cxnLst/>
            <a:rect l="l" t="t" r="r" b="b"/>
            <a:pathLst>
              <a:path w="306070">
                <a:moveTo>
                  <a:pt x="0" y="0"/>
                </a:moveTo>
                <a:lnTo>
                  <a:pt x="305752" y="0"/>
                </a:lnTo>
              </a:path>
            </a:pathLst>
          </a:custGeom>
          <a:ln w="7619">
            <a:solidFill>
              <a:srgbClr val="FFF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81978" y="3617595"/>
            <a:ext cx="351790" cy="0"/>
          </a:xfrm>
          <a:custGeom>
            <a:avLst/>
            <a:gdLst/>
            <a:ahLst/>
            <a:cxnLst/>
            <a:rect l="l" t="t" r="r" b="b"/>
            <a:pathLst>
              <a:path w="351790">
                <a:moveTo>
                  <a:pt x="0" y="0"/>
                </a:moveTo>
                <a:lnTo>
                  <a:pt x="351282" y="0"/>
                </a:lnTo>
              </a:path>
            </a:pathLst>
          </a:custGeom>
          <a:ln w="8889">
            <a:solidFill>
              <a:srgbClr val="FFF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64453" y="3609975"/>
            <a:ext cx="386715" cy="0"/>
          </a:xfrm>
          <a:custGeom>
            <a:avLst/>
            <a:gdLst/>
            <a:ahLst/>
            <a:cxnLst/>
            <a:rect l="l" t="t" r="r" b="b"/>
            <a:pathLst>
              <a:path w="386715">
                <a:moveTo>
                  <a:pt x="0" y="0"/>
                </a:moveTo>
                <a:lnTo>
                  <a:pt x="386334" y="0"/>
                </a:lnTo>
              </a:path>
            </a:pathLst>
          </a:custGeom>
          <a:ln w="8890">
            <a:solidFill>
              <a:srgbClr val="FFFC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50609" y="3602990"/>
            <a:ext cx="414020" cy="0"/>
          </a:xfrm>
          <a:custGeom>
            <a:avLst/>
            <a:gdLst/>
            <a:ahLst/>
            <a:cxnLst/>
            <a:rect l="l" t="t" r="r" b="b"/>
            <a:pathLst>
              <a:path w="414020">
                <a:moveTo>
                  <a:pt x="0" y="0"/>
                </a:moveTo>
                <a:lnTo>
                  <a:pt x="413789" y="0"/>
                </a:lnTo>
              </a:path>
            </a:pathLst>
          </a:custGeom>
          <a:ln w="7620">
            <a:solidFill>
              <a:srgbClr val="FFF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35370" y="3595370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0" y="0"/>
                </a:moveTo>
                <a:lnTo>
                  <a:pt x="443576" y="0"/>
                </a:lnTo>
              </a:path>
            </a:pathLst>
          </a:custGeom>
          <a:ln w="7619">
            <a:solidFill>
              <a:srgbClr val="FFF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21888" y="3588384"/>
            <a:ext cx="470534" cy="0"/>
          </a:xfrm>
          <a:custGeom>
            <a:avLst/>
            <a:gdLst/>
            <a:ahLst/>
            <a:cxnLst/>
            <a:rect l="l" t="t" r="r" b="b"/>
            <a:pathLst>
              <a:path w="470534">
                <a:moveTo>
                  <a:pt x="0" y="0"/>
                </a:moveTo>
                <a:lnTo>
                  <a:pt x="470193" y="0"/>
                </a:lnTo>
              </a:path>
            </a:pathLst>
          </a:custGeom>
          <a:ln w="8889">
            <a:solidFill>
              <a:srgbClr val="FFF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12119" y="3581400"/>
            <a:ext cx="490220" cy="0"/>
          </a:xfrm>
          <a:custGeom>
            <a:avLst/>
            <a:gdLst/>
            <a:ahLst/>
            <a:cxnLst/>
            <a:rect l="l" t="t" r="r" b="b"/>
            <a:pathLst>
              <a:path w="490220">
                <a:moveTo>
                  <a:pt x="0" y="0"/>
                </a:moveTo>
                <a:lnTo>
                  <a:pt x="489731" y="0"/>
                </a:lnTo>
              </a:path>
            </a:pathLst>
          </a:custGeom>
          <a:ln w="7620">
            <a:solidFill>
              <a:srgbClr val="FFFC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00807" y="3573779"/>
            <a:ext cx="512445" cy="0"/>
          </a:xfrm>
          <a:custGeom>
            <a:avLst/>
            <a:gdLst/>
            <a:ahLst/>
            <a:cxnLst/>
            <a:rect l="l" t="t" r="r" b="b"/>
            <a:pathLst>
              <a:path w="512445">
                <a:moveTo>
                  <a:pt x="0" y="0"/>
                </a:moveTo>
                <a:lnTo>
                  <a:pt x="512444" y="0"/>
                </a:lnTo>
              </a:path>
            </a:pathLst>
          </a:custGeom>
          <a:ln w="7619">
            <a:solidFill>
              <a:srgbClr val="FFF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091554" y="3566159"/>
            <a:ext cx="531495" cy="0"/>
          </a:xfrm>
          <a:custGeom>
            <a:avLst/>
            <a:gdLst/>
            <a:ahLst/>
            <a:cxnLst/>
            <a:rect l="l" t="t" r="r" b="b"/>
            <a:pathLst>
              <a:path w="531495">
                <a:moveTo>
                  <a:pt x="0" y="0"/>
                </a:moveTo>
                <a:lnTo>
                  <a:pt x="531495" y="0"/>
                </a:lnTo>
              </a:path>
            </a:pathLst>
          </a:custGeom>
          <a:ln w="7620">
            <a:solidFill>
              <a:srgbClr val="FFF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82301" y="3559175"/>
            <a:ext cx="550545" cy="0"/>
          </a:xfrm>
          <a:custGeom>
            <a:avLst/>
            <a:gdLst/>
            <a:ahLst/>
            <a:cxnLst/>
            <a:rect l="l" t="t" r="r" b="b"/>
            <a:pathLst>
              <a:path w="550545">
                <a:moveTo>
                  <a:pt x="0" y="0"/>
                </a:moveTo>
                <a:lnTo>
                  <a:pt x="550545" y="0"/>
                </a:lnTo>
              </a:path>
            </a:pathLst>
          </a:custGeom>
          <a:ln w="8890">
            <a:solidFill>
              <a:srgbClr val="FFFB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075341" y="3552190"/>
            <a:ext cx="565150" cy="0"/>
          </a:xfrm>
          <a:custGeom>
            <a:avLst/>
            <a:gdLst/>
            <a:ahLst/>
            <a:cxnLst/>
            <a:rect l="l" t="t" r="r" b="b"/>
            <a:pathLst>
              <a:path w="565150">
                <a:moveTo>
                  <a:pt x="0" y="0"/>
                </a:moveTo>
                <a:lnTo>
                  <a:pt x="564557" y="0"/>
                </a:lnTo>
              </a:path>
            </a:pathLst>
          </a:custGeom>
          <a:ln w="7620">
            <a:solidFill>
              <a:srgbClr val="FFFB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067213" y="3544570"/>
            <a:ext cx="581025" cy="0"/>
          </a:xfrm>
          <a:custGeom>
            <a:avLst/>
            <a:gdLst/>
            <a:ahLst/>
            <a:cxnLst/>
            <a:rect l="l" t="t" r="r" b="b"/>
            <a:pathLst>
              <a:path w="581025">
                <a:moveTo>
                  <a:pt x="0" y="0"/>
                </a:moveTo>
                <a:lnTo>
                  <a:pt x="580813" y="0"/>
                </a:lnTo>
              </a:path>
            </a:pathLst>
          </a:custGeom>
          <a:ln w="7619">
            <a:solidFill>
              <a:srgbClr val="FFFB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059328" y="3537584"/>
            <a:ext cx="596900" cy="0"/>
          </a:xfrm>
          <a:custGeom>
            <a:avLst/>
            <a:gdLst/>
            <a:ahLst/>
            <a:cxnLst/>
            <a:rect l="l" t="t" r="r" b="b"/>
            <a:pathLst>
              <a:path w="596900">
                <a:moveTo>
                  <a:pt x="0" y="0"/>
                </a:moveTo>
                <a:lnTo>
                  <a:pt x="596582" y="0"/>
                </a:lnTo>
              </a:path>
            </a:pathLst>
          </a:custGeom>
          <a:ln w="8889">
            <a:solidFill>
              <a:srgbClr val="FFF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053772" y="3530600"/>
            <a:ext cx="607695" cy="0"/>
          </a:xfrm>
          <a:custGeom>
            <a:avLst/>
            <a:gdLst/>
            <a:ahLst/>
            <a:cxnLst/>
            <a:rect l="l" t="t" r="r" b="b"/>
            <a:pathLst>
              <a:path w="607695">
                <a:moveTo>
                  <a:pt x="0" y="0"/>
                </a:moveTo>
                <a:lnTo>
                  <a:pt x="607694" y="0"/>
                </a:lnTo>
              </a:path>
            </a:pathLst>
          </a:custGeom>
          <a:ln w="7620">
            <a:solidFill>
              <a:srgbClr val="FFFB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047104" y="3522979"/>
            <a:ext cx="621030" cy="0"/>
          </a:xfrm>
          <a:custGeom>
            <a:avLst/>
            <a:gdLst/>
            <a:ahLst/>
            <a:cxnLst/>
            <a:rect l="l" t="t" r="r" b="b"/>
            <a:pathLst>
              <a:path w="621029">
                <a:moveTo>
                  <a:pt x="0" y="0"/>
                </a:moveTo>
                <a:lnTo>
                  <a:pt x="621029" y="0"/>
                </a:lnTo>
              </a:path>
            </a:pathLst>
          </a:custGeom>
          <a:ln w="7619">
            <a:solidFill>
              <a:srgbClr val="FFF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040866" y="3515359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>
                <a:moveTo>
                  <a:pt x="0" y="0"/>
                </a:moveTo>
                <a:lnTo>
                  <a:pt x="633356" y="0"/>
                </a:lnTo>
              </a:path>
            </a:pathLst>
          </a:custGeom>
          <a:ln w="7620">
            <a:solidFill>
              <a:srgbClr val="FFF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036384" y="3509009"/>
            <a:ext cx="641985" cy="0"/>
          </a:xfrm>
          <a:custGeom>
            <a:avLst/>
            <a:gdLst/>
            <a:ahLst/>
            <a:cxnLst/>
            <a:rect l="l" t="t" r="r" b="b"/>
            <a:pathLst>
              <a:path w="641984">
                <a:moveTo>
                  <a:pt x="0" y="0"/>
                </a:moveTo>
                <a:lnTo>
                  <a:pt x="641947" y="0"/>
                </a:lnTo>
              </a:path>
            </a:pathLst>
          </a:custGeom>
          <a:ln w="7620">
            <a:solidFill>
              <a:srgbClr val="FFF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031005" y="3501390"/>
            <a:ext cx="652780" cy="0"/>
          </a:xfrm>
          <a:custGeom>
            <a:avLst/>
            <a:gdLst/>
            <a:ahLst/>
            <a:cxnLst/>
            <a:rect l="l" t="t" r="r" b="b"/>
            <a:pathLst>
              <a:path w="652779">
                <a:moveTo>
                  <a:pt x="0" y="0"/>
                </a:moveTo>
                <a:lnTo>
                  <a:pt x="652257" y="0"/>
                </a:lnTo>
              </a:path>
            </a:pathLst>
          </a:custGeom>
          <a:ln w="7620">
            <a:solidFill>
              <a:srgbClr val="FFFB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26277" y="3493770"/>
            <a:ext cx="661670" cy="0"/>
          </a:xfrm>
          <a:custGeom>
            <a:avLst/>
            <a:gdLst/>
            <a:ahLst/>
            <a:cxnLst/>
            <a:rect l="l" t="t" r="r" b="b"/>
            <a:pathLst>
              <a:path w="661670">
                <a:moveTo>
                  <a:pt x="0" y="0"/>
                </a:moveTo>
                <a:lnTo>
                  <a:pt x="661542" y="0"/>
                </a:lnTo>
              </a:path>
            </a:pathLst>
          </a:custGeom>
          <a:ln w="7619">
            <a:solidFill>
              <a:srgbClr val="FFFA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022847" y="3486150"/>
            <a:ext cx="669290" cy="0"/>
          </a:xfrm>
          <a:custGeom>
            <a:avLst/>
            <a:gdLst/>
            <a:ahLst/>
            <a:cxnLst/>
            <a:rect l="l" t="t" r="r" b="b"/>
            <a:pathLst>
              <a:path w="669290">
                <a:moveTo>
                  <a:pt x="0" y="0"/>
                </a:moveTo>
                <a:lnTo>
                  <a:pt x="668781" y="0"/>
                </a:lnTo>
              </a:path>
            </a:pathLst>
          </a:custGeom>
          <a:ln w="7620">
            <a:solidFill>
              <a:srgbClr val="FFFA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019990" y="3479800"/>
            <a:ext cx="675005" cy="0"/>
          </a:xfrm>
          <a:custGeom>
            <a:avLst/>
            <a:gdLst/>
            <a:ahLst/>
            <a:cxnLst/>
            <a:rect l="l" t="t" r="r" b="b"/>
            <a:pathLst>
              <a:path w="675004">
                <a:moveTo>
                  <a:pt x="0" y="0"/>
                </a:moveTo>
                <a:lnTo>
                  <a:pt x="674814" y="0"/>
                </a:lnTo>
              </a:path>
            </a:pathLst>
          </a:custGeom>
          <a:ln w="7620">
            <a:solidFill>
              <a:srgbClr val="FFF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016561" y="3472179"/>
            <a:ext cx="682625" cy="0"/>
          </a:xfrm>
          <a:custGeom>
            <a:avLst/>
            <a:gdLst/>
            <a:ahLst/>
            <a:cxnLst/>
            <a:rect l="l" t="t" r="r" b="b"/>
            <a:pathLst>
              <a:path w="682625">
                <a:moveTo>
                  <a:pt x="0" y="0"/>
                </a:moveTo>
                <a:lnTo>
                  <a:pt x="682053" y="0"/>
                </a:lnTo>
              </a:path>
            </a:pathLst>
          </a:custGeom>
          <a:ln w="7619">
            <a:solidFill>
              <a:srgbClr val="FFF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013520" y="3464559"/>
            <a:ext cx="688340" cy="0"/>
          </a:xfrm>
          <a:custGeom>
            <a:avLst/>
            <a:gdLst/>
            <a:ahLst/>
            <a:cxnLst/>
            <a:rect l="l" t="t" r="r" b="b"/>
            <a:pathLst>
              <a:path w="688340">
                <a:moveTo>
                  <a:pt x="0" y="0"/>
                </a:moveTo>
                <a:lnTo>
                  <a:pt x="687846" y="0"/>
                </a:lnTo>
              </a:path>
            </a:pathLst>
          </a:custGeom>
          <a:ln w="7620">
            <a:solidFill>
              <a:srgbClr val="FFF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10557" y="3457575"/>
            <a:ext cx="693420" cy="0"/>
          </a:xfrm>
          <a:custGeom>
            <a:avLst/>
            <a:gdLst/>
            <a:ahLst/>
            <a:cxnLst/>
            <a:rect l="l" t="t" r="r" b="b"/>
            <a:pathLst>
              <a:path w="693420">
                <a:moveTo>
                  <a:pt x="0" y="0"/>
                </a:moveTo>
                <a:lnTo>
                  <a:pt x="693349" y="0"/>
                </a:lnTo>
              </a:path>
            </a:pathLst>
          </a:custGeom>
          <a:ln w="8890">
            <a:solidFill>
              <a:srgbClr val="FFFA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008087" y="3450590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35" y="0"/>
                </a:lnTo>
              </a:path>
            </a:pathLst>
          </a:custGeom>
          <a:ln w="7620">
            <a:solidFill>
              <a:srgbClr val="FFFA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006030" y="3442970"/>
            <a:ext cx="702310" cy="0"/>
          </a:xfrm>
          <a:custGeom>
            <a:avLst/>
            <a:gdLst/>
            <a:ahLst/>
            <a:cxnLst/>
            <a:rect l="l" t="t" r="r" b="b"/>
            <a:pathLst>
              <a:path w="702309">
                <a:moveTo>
                  <a:pt x="0" y="0"/>
                </a:moveTo>
                <a:lnTo>
                  <a:pt x="702176" y="0"/>
                </a:lnTo>
              </a:path>
            </a:pathLst>
          </a:custGeom>
          <a:ln w="7619">
            <a:solidFill>
              <a:srgbClr val="FFFA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004426" y="3435984"/>
            <a:ext cx="706120" cy="0"/>
          </a:xfrm>
          <a:custGeom>
            <a:avLst/>
            <a:gdLst/>
            <a:ahLst/>
            <a:cxnLst/>
            <a:rect l="l" t="t" r="r" b="b"/>
            <a:pathLst>
              <a:path w="706120">
                <a:moveTo>
                  <a:pt x="0" y="0"/>
                </a:moveTo>
                <a:lnTo>
                  <a:pt x="705785" y="0"/>
                </a:lnTo>
              </a:path>
            </a:pathLst>
          </a:custGeom>
          <a:ln w="8889">
            <a:solidFill>
              <a:srgbClr val="FFFA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002821" y="3428365"/>
            <a:ext cx="709930" cy="0"/>
          </a:xfrm>
          <a:custGeom>
            <a:avLst/>
            <a:gdLst/>
            <a:ahLst/>
            <a:cxnLst/>
            <a:rect l="l" t="t" r="r" b="b"/>
            <a:pathLst>
              <a:path w="709929">
                <a:moveTo>
                  <a:pt x="0" y="0"/>
                </a:moveTo>
                <a:lnTo>
                  <a:pt x="709395" y="0"/>
                </a:lnTo>
              </a:path>
            </a:pathLst>
          </a:custGeom>
          <a:ln w="8889">
            <a:solidFill>
              <a:srgbClr val="FFF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001899" y="3421379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4">
                <a:moveTo>
                  <a:pt x="0" y="0"/>
                </a:moveTo>
                <a:lnTo>
                  <a:pt x="711441" y="0"/>
                </a:lnTo>
              </a:path>
            </a:pathLst>
          </a:custGeom>
          <a:ln w="7619">
            <a:solidFill>
              <a:srgbClr val="FFF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001535" y="3413759"/>
            <a:ext cx="712470" cy="0"/>
          </a:xfrm>
          <a:custGeom>
            <a:avLst/>
            <a:gdLst/>
            <a:ahLst/>
            <a:cxnLst/>
            <a:rect l="l" t="t" r="r" b="b"/>
            <a:pathLst>
              <a:path w="712470">
                <a:moveTo>
                  <a:pt x="0" y="0"/>
                </a:moveTo>
                <a:lnTo>
                  <a:pt x="712167" y="0"/>
                </a:lnTo>
              </a:path>
            </a:pathLst>
          </a:custGeom>
          <a:ln w="7620">
            <a:solidFill>
              <a:srgbClr val="FFF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001173" y="3406775"/>
            <a:ext cx="713105" cy="0"/>
          </a:xfrm>
          <a:custGeom>
            <a:avLst/>
            <a:gdLst/>
            <a:ahLst/>
            <a:cxnLst/>
            <a:rect l="l" t="t" r="r" b="b"/>
            <a:pathLst>
              <a:path w="713104">
                <a:moveTo>
                  <a:pt x="0" y="0"/>
                </a:moveTo>
                <a:lnTo>
                  <a:pt x="712893" y="0"/>
                </a:lnTo>
              </a:path>
            </a:pathLst>
          </a:custGeom>
          <a:ln w="8890">
            <a:solidFill>
              <a:srgbClr val="FFF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000870" y="3399790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>
                <a:moveTo>
                  <a:pt x="0" y="0"/>
                </a:moveTo>
                <a:lnTo>
                  <a:pt x="713498" y="0"/>
                </a:lnTo>
              </a:path>
            </a:pathLst>
          </a:custGeom>
          <a:ln w="7620">
            <a:solidFill>
              <a:srgbClr val="FFF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000889" y="3394709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>
                <a:moveTo>
                  <a:pt x="0" y="0"/>
                </a:moveTo>
                <a:lnTo>
                  <a:pt x="713540" y="0"/>
                </a:lnTo>
              </a:path>
            </a:pathLst>
          </a:custGeom>
          <a:ln w="3175">
            <a:solidFill>
              <a:srgbClr val="FFF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000944" y="3390900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>
                <a:moveTo>
                  <a:pt x="0" y="0"/>
                </a:moveTo>
                <a:lnTo>
                  <a:pt x="713430" y="0"/>
                </a:lnTo>
              </a:path>
            </a:pathLst>
          </a:custGeom>
          <a:ln w="5079">
            <a:solidFill>
              <a:srgbClr val="FFF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000980" y="3384550"/>
            <a:ext cx="713740" cy="0"/>
          </a:xfrm>
          <a:custGeom>
            <a:avLst/>
            <a:gdLst/>
            <a:ahLst/>
            <a:cxnLst/>
            <a:rect l="l" t="t" r="r" b="b"/>
            <a:pathLst>
              <a:path w="713740">
                <a:moveTo>
                  <a:pt x="0" y="0"/>
                </a:moveTo>
                <a:lnTo>
                  <a:pt x="713278" y="0"/>
                </a:lnTo>
              </a:path>
            </a:pathLst>
          </a:custGeom>
          <a:ln w="7620">
            <a:solidFill>
              <a:srgbClr val="FFF9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001269" y="3377565"/>
            <a:ext cx="713105" cy="0"/>
          </a:xfrm>
          <a:custGeom>
            <a:avLst/>
            <a:gdLst/>
            <a:ahLst/>
            <a:cxnLst/>
            <a:rect l="l" t="t" r="r" b="b"/>
            <a:pathLst>
              <a:path w="713104">
                <a:moveTo>
                  <a:pt x="0" y="0"/>
                </a:moveTo>
                <a:lnTo>
                  <a:pt x="712700" y="0"/>
                </a:lnTo>
              </a:path>
            </a:pathLst>
          </a:custGeom>
          <a:ln w="8889">
            <a:solidFill>
              <a:srgbClr val="FFF9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001615" y="3370579"/>
            <a:ext cx="712470" cy="0"/>
          </a:xfrm>
          <a:custGeom>
            <a:avLst/>
            <a:gdLst/>
            <a:ahLst/>
            <a:cxnLst/>
            <a:rect l="l" t="t" r="r" b="b"/>
            <a:pathLst>
              <a:path w="712470">
                <a:moveTo>
                  <a:pt x="0" y="0"/>
                </a:moveTo>
                <a:lnTo>
                  <a:pt x="712008" y="0"/>
                </a:lnTo>
              </a:path>
            </a:pathLst>
          </a:custGeom>
          <a:ln w="7619">
            <a:solidFill>
              <a:srgbClr val="FFF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001962" y="3362959"/>
            <a:ext cx="711835" cy="0"/>
          </a:xfrm>
          <a:custGeom>
            <a:avLst/>
            <a:gdLst/>
            <a:ahLst/>
            <a:cxnLst/>
            <a:rect l="l" t="t" r="r" b="b"/>
            <a:pathLst>
              <a:path w="711834">
                <a:moveTo>
                  <a:pt x="0" y="0"/>
                </a:moveTo>
                <a:lnTo>
                  <a:pt x="711315" y="0"/>
                </a:lnTo>
              </a:path>
            </a:pathLst>
          </a:custGeom>
          <a:ln w="7620">
            <a:solidFill>
              <a:srgbClr val="FFF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003035" y="3355975"/>
            <a:ext cx="709295" cy="0"/>
          </a:xfrm>
          <a:custGeom>
            <a:avLst/>
            <a:gdLst/>
            <a:ahLst/>
            <a:cxnLst/>
            <a:rect l="l" t="t" r="r" b="b"/>
            <a:pathLst>
              <a:path w="709295">
                <a:moveTo>
                  <a:pt x="0" y="0"/>
                </a:moveTo>
                <a:lnTo>
                  <a:pt x="708913" y="0"/>
                </a:lnTo>
              </a:path>
            </a:pathLst>
          </a:custGeom>
          <a:ln w="8890">
            <a:solidFill>
              <a:srgbClr val="FFF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004559" y="3348354"/>
            <a:ext cx="705485" cy="0"/>
          </a:xfrm>
          <a:custGeom>
            <a:avLst/>
            <a:gdLst/>
            <a:ahLst/>
            <a:cxnLst/>
            <a:rect l="l" t="t" r="r" b="b"/>
            <a:pathLst>
              <a:path w="705484">
                <a:moveTo>
                  <a:pt x="0" y="0"/>
                </a:moveTo>
                <a:lnTo>
                  <a:pt x="705485" y="0"/>
                </a:lnTo>
              </a:path>
            </a:pathLst>
          </a:custGeom>
          <a:ln w="8889">
            <a:solidFill>
              <a:srgbClr val="FFF8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006084" y="3341370"/>
            <a:ext cx="702310" cy="0"/>
          </a:xfrm>
          <a:custGeom>
            <a:avLst/>
            <a:gdLst/>
            <a:ahLst/>
            <a:cxnLst/>
            <a:rect l="l" t="t" r="r" b="b"/>
            <a:pathLst>
              <a:path w="702309">
                <a:moveTo>
                  <a:pt x="0" y="0"/>
                </a:moveTo>
                <a:lnTo>
                  <a:pt x="702056" y="0"/>
                </a:lnTo>
              </a:path>
            </a:pathLst>
          </a:custGeom>
          <a:ln w="7619">
            <a:solidFill>
              <a:srgbClr val="FFF8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008087" y="3333750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97935" y="0"/>
                </a:lnTo>
              </a:path>
            </a:pathLst>
          </a:custGeom>
          <a:ln w="7620">
            <a:solidFill>
              <a:srgbClr val="FFF8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010557" y="3326765"/>
            <a:ext cx="693420" cy="0"/>
          </a:xfrm>
          <a:custGeom>
            <a:avLst/>
            <a:gdLst/>
            <a:ahLst/>
            <a:cxnLst/>
            <a:rect l="l" t="t" r="r" b="b"/>
            <a:pathLst>
              <a:path w="693420">
                <a:moveTo>
                  <a:pt x="0" y="0"/>
                </a:moveTo>
                <a:lnTo>
                  <a:pt x="693349" y="0"/>
                </a:lnTo>
              </a:path>
            </a:pathLst>
          </a:custGeom>
          <a:ln w="8889">
            <a:solidFill>
              <a:srgbClr val="FFF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013520" y="3319145"/>
            <a:ext cx="688340" cy="0"/>
          </a:xfrm>
          <a:custGeom>
            <a:avLst/>
            <a:gdLst/>
            <a:ahLst/>
            <a:cxnLst/>
            <a:rect l="l" t="t" r="r" b="b"/>
            <a:pathLst>
              <a:path w="688340">
                <a:moveTo>
                  <a:pt x="0" y="0"/>
                </a:moveTo>
                <a:lnTo>
                  <a:pt x="687846" y="0"/>
                </a:lnTo>
              </a:path>
            </a:pathLst>
          </a:custGeom>
          <a:ln w="8889">
            <a:solidFill>
              <a:srgbClr val="FFF8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016625" y="3312159"/>
            <a:ext cx="681990" cy="0"/>
          </a:xfrm>
          <a:custGeom>
            <a:avLst/>
            <a:gdLst/>
            <a:ahLst/>
            <a:cxnLst/>
            <a:rect l="l" t="t" r="r" b="b"/>
            <a:pathLst>
              <a:path w="681990">
                <a:moveTo>
                  <a:pt x="0" y="0"/>
                </a:moveTo>
                <a:lnTo>
                  <a:pt x="681919" y="0"/>
                </a:lnTo>
              </a:path>
            </a:pathLst>
          </a:custGeom>
          <a:ln w="7620">
            <a:solidFill>
              <a:srgbClr val="FFF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020434" y="3304540"/>
            <a:ext cx="674370" cy="0"/>
          </a:xfrm>
          <a:custGeom>
            <a:avLst/>
            <a:gdLst/>
            <a:ahLst/>
            <a:cxnLst/>
            <a:rect l="l" t="t" r="r" b="b"/>
            <a:pathLst>
              <a:path w="674370">
                <a:moveTo>
                  <a:pt x="0" y="0"/>
                </a:moveTo>
                <a:lnTo>
                  <a:pt x="673876" y="0"/>
                </a:lnTo>
              </a:path>
            </a:pathLst>
          </a:custGeom>
          <a:ln w="7620">
            <a:solidFill>
              <a:srgbClr val="FFF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023609" y="3297554"/>
            <a:ext cx="667385" cy="0"/>
          </a:xfrm>
          <a:custGeom>
            <a:avLst/>
            <a:gdLst/>
            <a:ahLst/>
            <a:cxnLst/>
            <a:rect l="l" t="t" r="r" b="b"/>
            <a:pathLst>
              <a:path w="667384">
                <a:moveTo>
                  <a:pt x="0" y="0"/>
                </a:moveTo>
                <a:lnTo>
                  <a:pt x="667173" y="0"/>
                </a:lnTo>
              </a:path>
            </a:pathLst>
          </a:custGeom>
          <a:ln w="8889">
            <a:solidFill>
              <a:srgbClr val="FFF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027420" y="3290570"/>
            <a:ext cx="659130" cy="0"/>
          </a:xfrm>
          <a:custGeom>
            <a:avLst/>
            <a:gdLst/>
            <a:ahLst/>
            <a:cxnLst/>
            <a:rect l="l" t="t" r="r" b="b"/>
            <a:pathLst>
              <a:path w="659129">
                <a:moveTo>
                  <a:pt x="0" y="0"/>
                </a:moveTo>
                <a:lnTo>
                  <a:pt x="659129" y="0"/>
                </a:lnTo>
              </a:path>
            </a:pathLst>
          </a:custGeom>
          <a:ln w="7619">
            <a:solidFill>
              <a:srgbClr val="FFF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032798" y="3282950"/>
            <a:ext cx="648970" cy="0"/>
          </a:xfrm>
          <a:custGeom>
            <a:avLst/>
            <a:gdLst/>
            <a:ahLst/>
            <a:cxnLst/>
            <a:rect l="l" t="t" r="r" b="b"/>
            <a:pathLst>
              <a:path w="648970">
                <a:moveTo>
                  <a:pt x="0" y="0"/>
                </a:moveTo>
                <a:lnTo>
                  <a:pt x="648820" y="0"/>
                </a:lnTo>
              </a:path>
            </a:pathLst>
          </a:custGeom>
          <a:ln w="7620">
            <a:solidFill>
              <a:srgbClr val="FFF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038177" y="3275329"/>
            <a:ext cx="638810" cy="0"/>
          </a:xfrm>
          <a:custGeom>
            <a:avLst/>
            <a:gdLst/>
            <a:ahLst/>
            <a:cxnLst/>
            <a:rect l="l" t="t" r="r" b="b"/>
            <a:pathLst>
              <a:path w="638809">
                <a:moveTo>
                  <a:pt x="0" y="0"/>
                </a:moveTo>
                <a:lnTo>
                  <a:pt x="638511" y="0"/>
                </a:lnTo>
              </a:path>
            </a:pathLst>
          </a:custGeom>
          <a:ln w="7619">
            <a:solidFill>
              <a:srgbClr val="FFF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042659" y="3268345"/>
            <a:ext cx="629920" cy="0"/>
          </a:xfrm>
          <a:custGeom>
            <a:avLst/>
            <a:gdLst/>
            <a:ahLst/>
            <a:cxnLst/>
            <a:rect l="l" t="t" r="r" b="b"/>
            <a:pathLst>
              <a:path w="629920">
                <a:moveTo>
                  <a:pt x="0" y="0"/>
                </a:moveTo>
                <a:lnTo>
                  <a:pt x="629919" y="0"/>
                </a:lnTo>
              </a:path>
            </a:pathLst>
          </a:custGeom>
          <a:ln w="8889">
            <a:solidFill>
              <a:srgbClr val="FFF7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048935" y="3261359"/>
            <a:ext cx="617855" cy="0"/>
          </a:xfrm>
          <a:custGeom>
            <a:avLst/>
            <a:gdLst/>
            <a:ahLst/>
            <a:cxnLst/>
            <a:rect l="l" t="t" r="r" b="b"/>
            <a:pathLst>
              <a:path w="617854">
                <a:moveTo>
                  <a:pt x="0" y="0"/>
                </a:moveTo>
                <a:lnTo>
                  <a:pt x="617369" y="0"/>
                </a:lnTo>
              </a:path>
            </a:pathLst>
          </a:custGeom>
          <a:ln w="7620">
            <a:solidFill>
              <a:srgbClr val="FFF7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055210" y="3253740"/>
            <a:ext cx="605155" cy="0"/>
          </a:xfrm>
          <a:custGeom>
            <a:avLst/>
            <a:gdLst/>
            <a:ahLst/>
            <a:cxnLst/>
            <a:rect l="l" t="t" r="r" b="b"/>
            <a:pathLst>
              <a:path w="605154">
                <a:moveTo>
                  <a:pt x="0" y="0"/>
                </a:moveTo>
                <a:lnTo>
                  <a:pt x="604818" y="0"/>
                </a:lnTo>
              </a:path>
            </a:pathLst>
          </a:custGeom>
          <a:ln w="7620">
            <a:solidFill>
              <a:srgbClr val="FFF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060440" y="3246754"/>
            <a:ext cx="594360" cy="0"/>
          </a:xfrm>
          <a:custGeom>
            <a:avLst/>
            <a:gdLst/>
            <a:ahLst/>
            <a:cxnLst/>
            <a:rect l="l" t="t" r="r" b="b"/>
            <a:pathLst>
              <a:path w="594359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8889">
            <a:solidFill>
              <a:srgbClr val="FFF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068567" y="3239135"/>
            <a:ext cx="578485" cy="0"/>
          </a:xfrm>
          <a:custGeom>
            <a:avLst/>
            <a:gdLst/>
            <a:ahLst/>
            <a:cxnLst/>
            <a:rect l="l" t="t" r="r" b="b"/>
            <a:pathLst>
              <a:path w="578484">
                <a:moveTo>
                  <a:pt x="0" y="0"/>
                </a:moveTo>
                <a:lnTo>
                  <a:pt x="578103" y="0"/>
                </a:lnTo>
              </a:path>
            </a:pathLst>
          </a:custGeom>
          <a:ln w="8889">
            <a:solidFill>
              <a:srgbClr val="FFF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076696" y="3232150"/>
            <a:ext cx="561975" cy="0"/>
          </a:xfrm>
          <a:custGeom>
            <a:avLst/>
            <a:gdLst/>
            <a:ahLst/>
            <a:cxnLst/>
            <a:rect l="l" t="t" r="r" b="b"/>
            <a:pathLst>
              <a:path w="561975">
                <a:moveTo>
                  <a:pt x="0" y="0"/>
                </a:moveTo>
                <a:lnTo>
                  <a:pt x="561848" y="0"/>
                </a:lnTo>
              </a:path>
            </a:pathLst>
          </a:custGeom>
          <a:ln w="7620">
            <a:solidFill>
              <a:srgbClr val="FFF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085742" y="3224529"/>
            <a:ext cx="543560" cy="0"/>
          </a:xfrm>
          <a:custGeom>
            <a:avLst/>
            <a:gdLst/>
            <a:ahLst/>
            <a:cxnLst/>
            <a:rect l="l" t="t" r="r" b="b"/>
            <a:pathLst>
              <a:path w="543559">
                <a:moveTo>
                  <a:pt x="0" y="0"/>
                </a:moveTo>
                <a:lnTo>
                  <a:pt x="543462" y="0"/>
                </a:lnTo>
              </a:path>
            </a:pathLst>
          </a:custGeom>
          <a:ln w="7619">
            <a:solidFill>
              <a:srgbClr val="FFF7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094046" y="3217545"/>
            <a:ext cx="526415" cy="0"/>
          </a:xfrm>
          <a:custGeom>
            <a:avLst/>
            <a:gdLst/>
            <a:ahLst/>
            <a:cxnLst/>
            <a:rect l="l" t="t" r="r" b="b"/>
            <a:pathLst>
              <a:path w="526415">
                <a:moveTo>
                  <a:pt x="0" y="0"/>
                </a:moveTo>
                <a:lnTo>
                  <a:pt x="526366" y="0"/>
                </a:lnTo>
              </a:path>
            </a:pathLst>
          </a:custGeom>
          <a:ln w="8889">
            <a:solidFill>
              <a:srgbClr val="FFF7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104303" y="3210560"/>
            <a:ext cx="505459" cy="0"/>
          </a:xfrm>
          <a:custGeom>
            <a:avLst/>
            <a:gdLst/>
            <a:ahLst/>
            <a:cxnLst/>
            <a:rect l="l" t="t" r="r" b="b"/>
            <a:pathLst>
              <a:path w="505459">
                <a:moveTo>
                  <a:pt x="0" y="0"/>
                </a:moveTo>
                <a:lnTo>
                  <a:pt x="505362" y="0"/>
                </a:lnTo>
              </a:path>
            </a:pathLst>
          </a:custGeom>
          <a:ln w="7620">
            <a:solidFill>
              <a:srgbClr val="FFF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116027" y="3202939"/>
            <a:ext cx="481965" cy="0"/>
          </a:xfrm>
          <a:custGeom>
            <a:avLst/>
            <a:gdLst/>
            <a:ahLst/>
            <a:cxnLst/>
            <a:rect l="l" t="t" r="r" b="b"/>
            <a:pathLst>
              <a:path w="481965">
                <a:moveTo>
                  <a:pt x="0" y="0"/>
                </a:moveTo>
                <a:lnTo>
                  <a:pt x="481916" y="0"/>
                </a:lnTo>
              </a:path>
            </a:pathLst>
          </a:custGeom>
          <a:ln w="7620">
            <a:solidFill>
              <a:srgbClr val="FFF6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127750" y="3195320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0" y="0"/>
                </a:moveTo>
                <a:lnTo>
                  <a:pt x="458470" y="0"/>
                </a:lnTo>
              </a:path>
            </a:pathLst>
          </a:custGeom>
          <a:ln w="7619">
            <a:solidFill>
              <a:srgbClr val="FFF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140450" y="3188970"/>
            <a:ext cx="433705" cy="0"/>
          </a:xfrm>
          <a:custGeom>
            <a:avLst/>
            <a:gdLst/>
            <a:ahLst/>
            <a:cxnLst/>
            <a:rect l="l" t="t" r="r" b="b"/>
            <a:pathLst>
              <a:path w="433704">
                <a:moveTo>
                  <a:pt x="0" y="0"/>
                </a:moveTo>
                <a:lnTo>
                  <a:pt x="433647" y="0"/>
                </a:lnTo>
              </a:path>
            </a:pathLst>
          </a:custGeom>
          <a:ln w="7619">
            <a:solidFill>
              <a:srgbClr val="FFF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55690" y="3181350"/>
            <a:ext cx="403860" cy="0"/>
          </a:xfrm>
          <a:custGeom>
            <a:avLst/>
            <a:gdLst/>
            <a:ahLst/>
            <a:cxnLst/>
            <a:rect l="l" t="t" r="r" b="b"/>
            <a:pathLst>
              <a:path w="403859">
                <a:moveTo>
                  <a:pt x="0" y="0"/>
                </a:moveTo>
                <a:lnTo>
                  <a:pt x="403860" y="0"/>
                </a:lnTo>
              </a:path>
            </a:pathLst>
          </a:custGeom>
          <a:ln w="7620">
            <a:solidFill>
              <a:srgbClr val="FFF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173215" y="3173729"/>
            <a:ext cx="368935" cy="0"/>
          </a:xfrm>
          <a:custGeom>
            <a:avLst/>
            <a:gdLst/>
            <a:ahLst/>
            <a:cxnLst/>
            <a:rect l="l" t="t" r="r" b="b"/>
            <a:pathLst>
              <a:path w="368934">
                <a:moveTo>
                  <a:pt x="0" y="0"/>
                </a:moveTo>
                <a:lnTo>
                  <a:pt x="368807" y="0"/>
                </a:lnTo>
              </a:path>
            </a:pathLst>
          </a:custGeom>
          <a:ln w="7619">
            <a:solidFill>
              <a:srgbClr val="FFF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92837" y="3166110"/>
            <a:ext cx="329565" cy="0"/>
          </a:xfrm>
          <a:custGeom>
            <a:avLst/>
            <a:gdLst/>
            <a:ahLst/>
            <a:cxnLst/>
            <a:rect l="l" t="t" r="r" b="b"/>
            <a:pathLst>
              <a:path w="329565">
                <a:moveTo>
                  <a:pt x="0" y="0"/>
                </a:moveTo>
                <a:lnTo>
                  <a:pt x="329565" y="0"/>
                </a:lnTo>
              </a:path>
            </a:pathLst>
          </a:custGeom>
          <a:ln w="7620">
            <a:solidFill>
              <a:srgbClr val="FFF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212681" y="3159760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89877" y="0"/>
                </a:lnTo>
              </a:path>
            </a:pathLst>
          </a:custGeom>
          <a:ln w="7620">
            <a:solidFill>
              <a:srgbClr val="FFF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244166" y="3152139"/>
            <a:ext cx="227329" cy="0"/>
          </a:xfrm>
          <a:custGeom>
            <a:avLst/>
            <a:gdLst/>
            <a:ahLst/>
            <a:cxnLst/>
            <a:rect l="l" t="t" r="r" b="b"/>
            <a:pathLst>
              <a:path w="227329">
                <a:moveTo>
                  <a:pt x="0" y="0"/>
                </a:moveTo>
                <a:lnTo>
                  <a:pt x="226906" y="0"/>
                </a:lnTo>
              </a:path>
            </a:pathLst>
          </a:custGeom>
          <a:ln w="7620">
            <a:solidFill>
              <a:srgbClr val="FFF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000750" y="3143250"/>
            <a:ext cx="713740" cy="499109"/>
          </a:xfrm>
          <a:custGeom>
            <a:avLst/>
            <a:gdLst/>
            <a:ahLst/>
            <a:cxnLst/>
            <a:rect l="l" t="t" r="r" b="b"/>
            <a:pathLst>
              <a:path w="713740" h="499110">
                <a:moveTo>
                  <a:pt x="356870" y="0"/>
                </a:moveTo>
                <a:lnTo>
                  <a:pt x="416239" y="3163"/>
                </a:lnTo>
                <a:lnTo>
                  <a:pt x="472013" y="12354"/>
                </a:lnTo>
                <a:lnTo>
                  <a:pt x="523565" y="27123"/>
                </a:lnTo>
                <a:lnTo>
                  <a:pt x="570270" y="47020"/>
                </a:lnTo>
                <a:lnTo>
                  <a:pt x="611504" y="71596"/>
                </a:lnTo>
                <a:lnTo>
                  <a:pt x="646643" y="100401"/>
                </a:lnTo>
                <a:lnTo>
                  <a:pt x="675060" y="132985"/>
                </a:lnTo>
                <a:lnTo>
                  <a:pt x="696132" y="168899"/>
                </a:lnTo>
                <a:lnTo>
                  <a:pt x="709234" y="207694"/>
                </a:lnTo>
                <a:lnTo>
                  <a:pt x="713740" y="248920"/>
                </a:lnTo>
                <a:lnTo>
                  <a:pt x="709234" y="290489"/>
                </a:lnTo>
                <a:lnTo>
                  <a:pt x="696132" y="329559"/>
                </a:lnTo>
                <a:lnTo>
                  <a:pt x="675060" y="365688"/>
                </a:lnTo>
                <a:lnTo>
                  <a:pt x="646643" y="398434"/>
                </a:lnTo>
                <a:lnTo>
                  <a:pt x="611504" y="427354"/>
                </a:lnTo>
                <a:lnTo>
                  <a:pt x="570270" y="452008"/>
                </a:lnTo>
                <a:lnTo>
                  <a:pt x="523565" y="471952"/>
                </a:lnTo>
                <a:lnTo>
                  <a:pt x="472013" y="486745"/>
                </a:lnTo>
                <a:lnTo>
                  <a:pt x="416239" y="495945"/>
                </a:lnTo>
                <a:lnTo>
                  <a:pt x="356870" y="499110"/>
                </a:lnTo>
                <a:lnTo>
                  <a:pt x="297808" y="495945"/>
                </a:lnTo>
                <a:lnTo>
                  <a:pt x="242214" y="486745"/>
                </a:lnTo>
                <a:lnTo>
                  <a:pt x="190734" y="471952"/>
                </a:lnTo>
                <a:lnTo>
                  <a:pt x="144018" y="452008"/>
                </a:lnTo>
                <a:lnTo>
                  <a:pt x="102711" y="427355"/>
                </a:lnTo>
                <a:lnTo>
                  <a:pt x="67462" y="398434"/>
                </a:lnTo>
                <a:lnTo>
                  <a:pt x="38919" y="365688"/>
                </a:lnTo>
                <a:lnTo>
                  <a:pt x="17729" y="329559"/>
                </a:lnTo>
                <a:lnTo>
                  <a:pt x="4540" y="290489"/>
                </a:lnTo>
                <a:lnTo>
                  <a:pt x="0" y="248920"/>
                </a:lnTo>
                <a:lnTo>
                  <a:pt x="4540" y="207694"/>
                </a:lnTo>
                <a:lnTo>
                  <a:pt x="17729" y="168899"/>
                </a:lnTo>
                <a:lnTo>
                  <a:pt x="38919" y="132985"/>
                </a:lnTo>
                <a:lnTo>
                  <a:pt x="67462" y="100401"/>
                </a:lnTo>
                <a:lnTo>
                  <a:pt x="102711" y="71596"/>
                </a:lnTo>
                <a:lnTo>
                  <a:pt x="144018" y="47020"/>
                </a:lnTo>
                <a:lnTo>
                  <a:pt x="190734" y="27123"/>
                </a:lnTo>
                <a:lnTo>
                  <a:pt x="242214" y="12354"/>
                </a:lnTo>
                <a:lnTo>
                  <a:pt x="297808" y="3163"/>
                </a:lnTo>
                <a:lnTo>
                  <a:pt x="356870" y="0"/>
                </a:lnTo>
                <a:close/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000750" y="31432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715759" y="36436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 txBox="1"/>
          <p:nvPr/>
        </p:nvSpPr>
        <p:spPr>
          <a:xfrm>
            <a:off x="6243320" y="3243579"/>
            <a:ext cx="302895" cy="278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65"/>
              </a:lnSpc>
              <a:spcBef>
                <a:spcPts val="100"/>
              </a:spcBef>
            </a:pPr>
            <a:r>
              <a:rPr sz="650" b="1" spc="-254" dirty="0">
                <a:latin typeface="Georgia"/>
                <a:cs typeface="Georgia"/>
              </a:rPr>
              <a:t>1</a:t>
            </a:r>
            <a:r>
              <a:rPr sz="1650" b="1" spc="-382" baseline="-17676" dirty="0">
                <a:latin typeface="Georgia"/>
                <a:cs typeface="Georgia"/>
              </a:rPr>
              <a:t>O</a:t>
            </a:r>
            <a:r>
              <a:rPr sz="975" b="1" spc="-382" baseline="-12820" dirty="0">
                <a:latin typeface="Georgia"/>
                <a:cs typeface="Georgia"/>
              </a:rPr>
              <a:t>1</a:t>
            </a:r>
            <a:r>
              <a:rPr sz="1650" b="1" spc="-382" baseline="-25252" dirty="0">
                <a:latin typeface="Georgia"/>
                <a:cs typeface="Georgia"/>
              </a:rPr>
              <a:t>O</a:t>
            </a:r>
            <a:r>
              <a:rPr sz="975" b="1" spc="-382" baseline="-51282" dirty="0">
                <a:latin typeface="Georgia"/>
                <a:cs typeface="Georgia"/>
              </a:rPr>
              <a:t>2</a:t>
            </a:r>
            <a:endParaRPr sz="975" baseline="-51282">
              <a:latin typeface="Georgia"/>
              <a:cs typeface="Georgia"/>
            </a:endParaRPr>
          </a:p>
          <a:p>
            <a:pPr marR="5080" algn="r">
              <a:lnSpc>
                <a:spcPts val="725"/>
              </a:lnSpc>
            </a:pPr>
            <a:r>
              <a:rPr sz="650" b="1" spc="-10" dirty="0">
                <a:latin typeface="Georgia"/>
                <a:cs typeface="Georgia"/>
              </a:rPr>
              <a:t>2</a:t>
            </a:r>
            <a:endParaRPr sz="650">
              <a:latin typeface="Georgia"/>
              <a:cs typeface="Georgia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643369" y="2377439"/>
            <a:ext cx="642620" cy="501650"/>
          </a:xfrm>
          <a:custGeom>
            <a:avLst/>
            <a:gdLst/>
            <a:ahLst/>
            <a:cxnLst/>
            <a:rect l="l" t="t" r="r" b="b"/>
            <a:pathLst>
              <a:path w="642620" h="501650">
                <a:moveTo>
                  <a:pt x="321309" y="0"/>
                </a:moveTo>
                <a:lnTo>
                  <a:pt x="255270" y="5080"/>
                </a:lnTo>
                <a:lnTo>
                  <a:pt x="194309" y="20320"/>
                </a:lnTo>
                <a:lnTo>
                  <a:pt x="139700" y="41910"/>
                </a:lnTo>
                <a:lnTo>
                  <a:pt x="92709" y="72389"/>
                </a:lnTo>
                <a:lnTo>
                  <a:pt x="53339" y="109220"/>
                </a:lnTo>
                <a:lnTo>
                  <a:pt x="24129" y="152400"/>
                </a:lnTo>
                <a:lnTo>
                  <a:pt x="6350" y="199389"/>
                </a:lnTo>
                <a:lnTo>
                  <a:pt x="0" y="251460"/>
                </a:lnTo>
                <a:lnTo>
                  <a:pt x="1270" y="276860"/>
                </a:lnTo>
                <a:lnTo>
                  <a:pt x="13970" y="326389"/>
                </a:lnTo>
                <a:lnTo>
                  <a:pt x="38100" y="372110"/>
                </a:lnTo>
                <a:lnTo>
                  <a:pt x="72389" y="411480"/>
                </a:lnTo>
                <a:lnTo>
                  <a:pt x="115570" y="445770"/>
                </a:lnTo>
                <a:lnTo>
                  <a:pt x="166370" y="471170"/>
                </a:lnTo>
                <a:lnTo>
                  <a:pt x="194309" y="480060"/>
                </a:lnTo>
                <a:lnTo>
                  <a:pt x="223520" y="490220"/>
                </a:lnTo>
                <a:lnTo>
                  <a:pt x="255270" y="496570"/>
                </a:lnTo>
                <a:lnTo>
                  <a:pt x="288289" y="500380"/>
                </a:lnTo>
                <a:lnTo>
                  <a:pt x="321309" y="501650"/>
                </a:lnTo>
                <a:lnTo>
                  <a:pt x="354329" y="500380"/>
                </a:lnTo>
                <a:lnTo>
                  <a:pt x="387350" y="496570"/>
                </a:lnTo>
                <a:lnTo>
                  <a:pt x="419100" y="490220"/>
                </a:lnTo>
                <a:lnTo>
                  <a:pt x="448309" y="480060"/>
                </a:lnTo>
                <a:lnTo>
                  <a:pt x="476250" y="471170"/>
                </a:lnTo>
                <a:lnTo>
                  <a:pt x="527050" y="445770"/>
                </a:lnTo>
                <a:lnTo>
                  <a:pt x="570229" y="411480"/>
                </a:lnTo>
                <a:lnTo>
                  <a:pt x="604520" y="372110"/>
                </a:lnTo>
                <a:lnTo>
                  <a:pt x="628650" y="326389"/>
                </a:lnTo>
                <a:lnTo>
                  <a:pt x="641350" y="276860"/>
                </a:lnTo>
                <a:lnTo>
                  <a:pt x="642620" y="251460"/>
                </a:lnTo>
                <a:lnTo>
                  <a:pt x="641350" y="224789"/>
                </a:lnTo>
                <a:lnTo>
                  <a:pt x="628650" y="175260"/>
                </a:lnTo>
                <a:lnTo>
                  <a:pt x="604520" y="129539"/>
                </a:lnTo>
                <a:lnTo>
                  <a:pt x="570229" y="90170"/>
                </a:lnTo>
                <a:lnTo>
                  <a:pt x="527050" y="55880"/>
                </a:lnTo>
                <a:lnTo>
                  <a:pt x="476250" y="30480"/>
                </a:lnTo>
                <a:lnTo>
                  <a:pt x="419100" y="10160"/>
                </a:lnTo>
                <a:lnTo>
                  <a:pt x="354329" y="1270"/>
                </a:lnTo>
                <a:lnTo>
                  <a:pt x="321309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44640" y="2377439"/>
            <a:ext cx="642620" cy="500380"/>
          </a:xfrm>
          <a:custGeom>
            <a:avLst/>
            <a:gdLst/>
            <a:ahLst/>
            <a:cxnLst/>
            <a:rect l="l" t="t" r="r" b="b"/>
            <a:pathLst>
              <a:path w="642620" h="500380">
                <a:moveTo>
                  <a:pt x="320039" y="0"/>
                </a:moveTo>
                <a:lnTo>
                  <a:pt x="373512" y="3164"/>
                </a:lnTo>
                <a:lnTo>
                  <a:pt x="423814" y="12364"/>
                </a:lnTo>
                <a:lnTo>
                  <a:pt x="470367" y="27157"/>
                </a:lnTo>
                <a:lnTo>
                  <a:pt x="512592" y="47101"/>
                </a:lnTo>
                <a:lnTo>
                  <a:pt x="549909" y="71754"/>
                </a:lnTo>
                <a:lnTo>
                  <a:pt x="581741" y="100675"/>
                </a:lnTo>
                <a:lnTo>
                  <a:pt x="607507" y="133421"/>
                </a:lnTo>
                <a:lnTo>
                  <a:pt x="626628" y="169550"/>
                </a:lnTo>
                <a:lnTo>
                  <a:pt x="638525" y="208620"/>
                </a:lnTo>
                <a:lnTo>
                  <a:pt x="642619" y="250189"/>
                </a:lnTo>
                <a:lnTo>
                  <a:pt x="638525" y="291759"/>
                </a:lnTo>
                <a:lnTo>
                  <a:pt x="626628" y="330829"/>
                </a:lnTo>
                <a:lnTo>
                  <a:pt x="607507" y="366958"/>
                </a:lnTo>
                <a:lnTo>
                  <a:pt x="581741" y="399704"/>
                </a:lnTo>
                <a:lnTo>
                  <a:pt x="549909" y="428625"/>
                </a:lnTo>
                <a:lnTo>
                  <a:pt x="512592" y="453278"/>
                </a:lnTo>
                <a:lnTo>
                  <a:pt x="470367" y="473222"/>
                </a:lnTo>
                <a:lnTo>
                  <a:pt x="423814" y="488015"/>
                </a:lnTo>
                <a:lnTo>
                  <a:pt x="373512" y="497215"/>
                </a:lnTo>
                <a:lnTo>
                  <a:pt x="320039" y="500380"/>
                </a:lnTo>
                <a:lnTo>
                  <a:pt x="266947" y="497215"/>
                </a:lnTo>
                <a:lnTo>
                  <a:pt x="217017" y="488015"/>
                </a:lnTo>
                <a:lnTo>
                  <a:pt x="170821" y="473222"/>
                </a:lnTo>
                <a:lnTo>
                  <a:pt x="128930" y="453278"/>
                </a:lnTo>
                <a:lnTo>
                  <a:pt x="91916" y="428625"/>
                </a:lnTo>
                <a:lnTo>
                  <a:pt x="60350" y="399704"/>
                </a:lnTo>
                <a:lnTo>
                  <a:pt x="34804" y="366958"/>
                </a:lnTo>
                <a:lnTo>
                  <a:pt x="15849" y="330829"/>
                </a:lnTo>
                <a:lnTo>
                  <a:pt x="4057" y="291759"/>
                </a:lnTo>
                <a:lnTo>
                  <a:pt x="0" y="250189"/>
                </a:lnTo>
                <a:lnTo>
                  <a:pt x="4057" y="208620"/>
                </a:lnTo>
                <a:lnTo>
                  <a:pt x="15849" y="169550"/>
                </a:lnTo>
                <a:lnTo>
                  <a:pt x="34804" y="133421"/>
                </a:lnTo>
                <a:lnTo>
                  <a:pt x="60350" y="100675"/>
                </a:lnTo>
                <a:lnTo>
                  <a:pt x="91916" y="71755"/>
                </a:lnTo>
                <a:lnTo>
                  <a:pt x="128930" y="47101"/>
                </a:lnTo>
                <a:lnTo>
                  <a:pt x="170821" y="27157"/>
                </a:lnTo>
                <a:lnTo>
                  <a:pt x="217017" y="12364"/>
                </a:lnTo>
                <a:lnTo>
                  <a:pt x="266947" y="3164"/>
                </a:lnTo>
                <a:lnTo>
                  <a:pt x="32003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44640" y="23774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7287259" y="28778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807961" y="2853689"/>
            <a:ext cx="170180" cy="0"/>
          </a:xfrm>
          <a:custGeom>
            <a:avLst/>
            <a:gdLst/>
            <a:ahLst/>
            <a:cxnLst/>
            <a:rect l="l" t="t" r="r" b="b"/>
            <a:pathLst>
              <a:path w="170179">
                <a:moveTo>
                  <a:pt x="0" y="0"/>
                </a:moveTo>
                <a:lnTo>
                  <a:pt x="169926" y="0"/>
                </a:lnTo>
              </a:path>
            </a:pathLst>
          </a:custGeom>
          <a:ln w="7620">
            <a:solidFill>
              <a:srgbClr val="FFF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780530" y="2847339"/>
            <a:ext cx="224154" cy="0"/>
          </a:xfrm>
          <a:custGeom>
            <a:avLst/>
            <a:gdLst/>
            <a:ahLst/>
            <a:cxnLst/>
            <a:rect l="l" t="t" r="r" b="b"/>
            <a:pathLst>
              <a:path w="224154">
                <a:moveTo>
                  <a:pt x="0" y="0"/>
                </a:moveTo>
                <a:lnTo>
                  <a:pt x="224155" y="0"/>
                </a:lnTo>
              </a:path>
            </a:pathLst>
          </a:custGeom>
          <a:ln w="7620">
            <a:solidFill>
              <a:srgbClr val="FFF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755976" y="2839720"/>
            <a:ext cx="273050" cy="0"/>
          </a:xfrm>
          <a:custGeom>
            <a:avLst/>
            <a:gdLst/>
            <a:ahLst/>
            <a:cxnLst/>
            <a:rect l="l" t="t" r="r" b="b"/>
            <a:pathLst>
              <a:path w="273050">
                <a:moveTo>
                  <a:pt x="0" y="0"/>
                </a:moveTo>
                <a:lnTo>
                  <a:pt x="273050" y="0"/>
                </a:lnTo>
              </a:path>
            </a:pathLst>
          </a:custGeom>
          <a:ln w="7619">
            <a:solidFill>
              <a:srgbClr val="FFF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37350" y="2832735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150" y="0"/>
                </a:lnTo>
              </a:path>
            </a:pathLst>
          </a:custGeom>
          <a:ln w="8889">
            <a:solidFill>
              <a:srgbClr val="FFF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722533" y="2825750"/>
            <a:ext cx="340360" cy="0"/>
          </a:xfrm>
          <a:custGeom>
            <a:avLst/>
            <a:gdLst/>
            <a:ahLst/>
            <a:cxnLst/>
            <a:rect l="l" t="t" r="r" b="b"/>
            <a:pathLst>
              <a:path w="340359">
                <a:moveTo>
                  <a:pt x="0" y="0"/>
                </a:moveTo>
                <a:lnTo>
                  <a:pt x="340077" y="0"/>
                </a:lnTo>
              </a:path>
            </a:pathLst>
          </a:custGeom>
          <a:ln w="7620">
            <a:solidFill>
              <a:srgbClr val="FFFC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06292" y="2818129"/>
            <a:ext cx="372745" cy="0"/>
          </a:xfrm>
          <a:custGeom>
            <a:avLst/>
            <a:gdLst/>
            <a:ahLst/>
            <a:cxnLst/>
            <a:rect l="l" t="t" r="r" b="b"/>
            <a:pathLst>
              <a:path w="372745">
                <a:moveTo>
                  <a:pt x="0" y="0"/>
                </a:moveTo>
                <a:lnTo>
                  <a:pt x="372225" y="0"/>
                </a:lnTo>
              </a:path>
            </a:pathLst>
          </a:custGeom>
          <a:ln w="7619">
            <a:solidFill>
              <a:srgbClr val="FFF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693130" y="2810510"/>
            <a:ext cx="399415" cy="0"/>
          </a:xfrm>
          <a:custGeom>
            <a:avLst/>
            <a:gdLst/>
            <a:ahLst/>
            <a:cxnLst/>
            <a:rect l="l" t="t" r="r" b="b"/>
            <a:pathLst>
              <a:path w="399415">
                <a:moveTo>
                  <a:pt x="0" y="0"/>
                </a:moveTo>
                <a:lnTo>
                  <a:pt x="399241" y="0"/>
                </a:lnTo>
              </a:path>
            </a:pathLst>
          </a:custGeom>
          <a:ln w="7620">
            <a:solidFill>
              <a:srgbClr val="FFF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683033" y="2804160"/>
            <a:ext cx="420370" cy="0"/>
          </a:xfrm>
          <a:custGeom>
            <a:avLst/>
            <a:gdLst/>
            <a:ahLst/>
            <a:cxnLst/>
            <a:rect l="l" t="t" r="r" b="b"/>
            <a:pathLst>
              <a:path w="420370">
                <a:moveTo>
                  <a:pt x="0" y="0"/>
                </a:moveTo>
                <a:lnTo>
                  <a:pt x="419783" y="0"/>
                </a:lnTo>
              </a:path>
            </a:pathLst>
          </a:custGeom>
          <a:ln w="7620">
            <a:solidFill>
              <a:srgbClr val="FFF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672482" y="2796539"/>
            <a:ext cx="441325" cy="0"/>
          </a:xfrm>
          <a:custGeom>
            <a:avLst/>
            <a:gdLst/>
            <a:ahLst/>
            <a:cxnLst/>
            <a:rect l="l" t="t" r="r" b="b"/>
            <a:pathLst>
              <a:path w="441325">
                <a:moveTo>
                  <a:pt x="0" y="0"/>
                </a:moveTo>
                <a:lnTo>
                  <a:pt x="440885" y="0"/>
                </a:lnTo>
              </a:path>
            </a:pathLst>
          </a:custGeom>
          <a:ln w="7620">
            <a:solidFill>
              <a:srgbClr val="FFFC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662238" y="2788920"/>
            <a:ext cx="461645" cy="0"/>
          </a:xfrm>
          <a:custGeom>
            <a:avLst/>
            <a:gdLst/>
            <a:ahLst/>
            <a:cxnLst/>
            <a:rect l="l" t="t" r="r" b="b"/>
            <a:pathLst>
              <a:path w="461645">
                <a:moveTo>
                  <a:pt x="0" y="0"/>
                </a:moveTo>
                <a:lnTo>
                  <a:pt x="461372" y="0"/>
                </a:lnTo>
              </a:path>
            </a:pathLst>
          </a:custGeom>
          <a:ln w="7619">
            <a:solidFill>
              <a:srgbClr val="FFF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653530" y="2781300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789" y="0"/>
                </a:lnTo>
              </a:path>
            </a:pathLst>
          </a:custGeom>
          <a:ln w="7620">
            <a:solidFill>
              <a:srgbClr val="FFF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646272" y="2774950"/>
            <a:ext cx="493395" cy="0"/>
          </a:xfrm>
          <a:custGeom>
            <a:avLst/>
            <a:gdLst/>
            <a:ahLst/>
            <a:cxnLst/>
            <a:rect l="l" t="t" r="r" b="b"/>
            <a:pathLst>
              <a:path w="493395">
                <a:moveTo>
                  <a:pt x="0" y="0"/>
                </a:moveTo>
                <a:lnTo>
                  <a:pt x="493304" y="0"/>
                </a:lnTo>
              </a:path>
            </a:pathLst>
          </a:custGeom>
          <a:ln w="7620">
            <a:solidFill>
              <a:srgbClr val="FFFB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638628" y="2767329"/>
            <a:ext cx="508634" cy="0"/>
          </a:xfrm>
          <a:custGeom>
            <a:avLst/>
            <a:gdLst/>
            <a:ahLst/>
            <a:cxnLst/>
            <a:rect l="l" t="t" r="r" b="b"/>
            <a:pathLst>
              <a:path w="508634">
                <a:moveTo>
                  <a:pt x="0" y="0"/>
                </a:moveTo>
                <a:lnTo>
                  <a:pt x="508592" y="0"/>
                </a:lnTo>
              </a:path>
            </a:pathLst>
          </a:custGeom>
          <a:ln w="7619">
            <a:solidFill>
              <a:srgbClr val="FFFB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31516" y="2759710"/>
            <a:ext cx="523240" cy="0"/>
          </a:xfrm>
          <a:custGeom>
            <a:avLst/>
            <a:gdLst/>
            <a:ahLst/>
            <a:cxnLst/>
            <a:rect l="l" t="t" r="r" b="b"/>
            <a:pathLst>
              <a:path w="523240">
                <a:moveTo>
                  <a:pt x="0" y="0"/>
                </a:moveTo>
                <a:lnTo>
                  <a:pt x="522816" y="0"/>
                </a:lnTo>
              </a:path>
            </a:pathLst>
          </a:custGeom>
          <a:ln w="7620">
            <a:solidFill>
              <a:srgbClr val="FFFB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624558" y="2752089"/>
            <a:ext cx="537210" cy="0"/>
          </a:xfrm>
          <a:custGeom>
            <a:avLst/>
            <a:gdLst/>
            <a:ahLst/>
            <a:cxnLst/>
            <a:rect l="l" t="t" r="r" b="b"/>
            <a:pathLst>
              <a:path w="537209">
                <a:moveTo>
                  <a:pt x="0" y="0"/>
                </a:moveTo>
                <a:lnTo>
                  <a:pt x="536733" y="0"/>
                </a:lnTo>
              </a:path>
            </a:pathLst>
          </a:custGeom>
          <a:ln w="7620">
            <a:solidFill>
              <a:srgbClr val="FFF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19399" y="2745739"/>
            <a:ext cx="547370" cy="0"/>
          </a:xfrm>
          <a:custGeom>
            <a:avLst/>
            <a:gdLst/>
            <a:ahLst/>
            <a:cxnLst/>
            <a:rect l="l" t="t" r="r" b="b"/>
            <a:pathLst>
              <a:path w="547370">
                <a:moveTo>
                  <a:pt x="0" y="0"/>
                </a:moveTo>
                <a:lnTo>
                  <a:pt x="547052" y="0"/>
                </a:lnTo>
              </a:path>
            </a:pathLst>
          </a:custGeom>
          <a:ln w="7620">
            <a:solidFill>
              <a:srgbClr val="FFFB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13207" y="2738120"/>
            <a:ext cx="559435" cy="0"/>
          </a:xfrm>
          <a:custGeom>
            <a:avLst/>
            <a:gdLst/>
            <a:ahLst/>
            <a:cxnLst/>
            <a:rect l="l" t="t" r="r" b="b"/>
            <a:pathLst>
              <a:path w="559434">
                <a:moveTo>
                  <a:pt x="0" y="0"/>
                </a:moveTo>
                <a:lnTo>
                  <a:pt x="559434" y="0"/>
                </a:lnTo>
              </a:path>
            </a:pathLst>
          </a:custGeom>
          <a:ln w="7619">
            <a:solidFill>
              <a:srgbClr val="FFF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07585" y="2730500"/>
            <a:ext cx="570865" cy="0"/>
          </a:xfrm>
          <a:custGeom>
            <a:avLst/>
            <a:gdLst/>
            <a:ahLst/>
            <a:cxnLst/>
            <a:rect l="l" t="t" r="r" b="b"/>
            <a:pathLst>
              <a:path w="570865">
                <a:moveTo>
                  <a:pt x="0" y="0"/>
                </a:moveTo>
                <a:lnTo>
                  <a:pt x="570678" y="0"/>
                </a:lnTo>
              </a:path>
            </a:pathLst>
          </a:custGeom>
          <a:ln w="7620">
            <a:solidFill>
              <a:srgbClr val="FFF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603103" y="2723514"/>
            <a:ext cx="579755" cy="0"/>
          </a:xfrm>
          <a:custGeom>
            <a:avLst/>
            <a:gdLst/>
            <a:ahLst/>
            <a:cxnLst/>
            <a:rect l="l" t="t" r="r" b="b"/>
            <a:pathLst>
              <a:path w="579754">
                <a:moveTo>
                  <a:pt x="0" y="0"/>
                </a:moveTo>
                <a:lnTo>
                  <a:pt x="579642" y="0"/>
                </a:lnTo>
              </a:path>
            </a:pathLst>
          </a:custGeom>
          <a:ln w="8889">
            <a:solidFill>
              <a:srgbClr val="FFF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599368" y="2716529"/>
            <a:ext cx="587375" cy="0"/>
          </a:xfrm>
          <a:custGeom>
            <a:avLst/>
            <a:gdLst/>
            <a:ahLst/>
            <a:cxnLst/>
            <a:rect l="l" t="t" r="r" b="b"/>
            <a:pathLst>
              <a:path w="587375">
                <a:moveTo>
                  <a:pt x="0" y="0"/>
                </a:moveTo>
                <a:lnTo>
                  <a:pt x="587113" y="0"/>
                </a:lnTo>
              </a:path>
            </a:pathLst>
          </a:custGeom>
          <a:ln w="7619">
            <a:solidFill>
              <a:srgbClr val="FFFB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595176" y="2708910"/>
            <a:ext cx="595630" cy="0"/>
          </a:xfrm>
          <a:custGeom>
            <a:avLst/>
            <a:gdLst/>
            <a:ahLst/>
            <a:cxnLst/>
            <a:rect l="l" t="t" r="r" b="b"/>
            <a:pathLst>
              <a:path w="595629">
                <a:moveTo>
                  <a:pt x="0" y="0"/>
                </a:moveTo>
                <a:lnTo>
                  <a:pt x="595496" y="0"/>
                </a:lnTo>
              </a:path>
            </a:pathLst>
          </a:custGeom>
          <a:ln w="7620">
            <a:solidFill>
              <a:srgbClr val="FFFA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591567" y="2701925"/>
            <a:ext cx="603250" cy="0"/>
          </a:xfrm>
          <a:custGeom>
            <a:avLst/>
            <a:gdLst/>
            <a:ahLst/>
            <a:cxnLst/>
            <a:rect l="l" t="t" r="r" b="b"/>
            <a:pathLst>
              <a:path w="603250">
                <a:moveTo>
                  <a:pt x="0" y="0"/>
                </a:moveTo>
                <a:lnTo>
                  <a:pt x="602715" y="0"/>
                </a:lnTo>
              </a:path>
            </a:pathLst>
          </a:custGeom>
          <a:ln w="8890">
            <a:solidFill>
              <a:srgbClr val="FFFA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587957" y="2694304"/>
            <a:ext cx="610235" cy="0"/>
          </a:xfrm>
          <a:custGeom>
            <a:avLst/>
            <a:gdLst/>
            <a:ahLst/>
            <a:cxnLst/>
            <a:rect l="l" t="t" r="r" b="b"/>
            <a:pathLst>
              <a:path w="610234">
                <a:moveTo>
                  <a:pt x="0" y="0"/>
                </a:moveTo>
                <a:lnTo>
                  <a:pt x="609934" y="0"/>
                </a:lnTo>
              </a:path>
            </a:pathLst>
          </a:custGeom>
          <a:ln w="8889">
            <a:solidFill>
              <a:srgbClr val="FFF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584950" y="2687320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950" y="0"/>
                </a:lnTo>
              </a:path>
            </a:pathLst>
          </a:custGeom>
          <a:ln w="7619">
            <a:solidFill>
              <a:srgbClr val="FFF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582944" y="2679700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5">
                <a:moveTo>
                  <a:pt x="0" y="0"/>
                </a:moveTo>
                <a:lnTo>
                  <a:pt x="619960" y="0"/>
                </a:lnTo>
              </a:path>
            </a:pathLst>
          </a:custGeom>
          <a:ln w="7620">
            <a:solidFill>
              <a:srgbClr val="FFF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580939" y="2672714"/>
            <a:ext cx="624205" cy="0"/>
          </a:xfrm>
          <a:custGeom>
            <a:avLst/>
            <a:gdLst/>
            <a:ahLst/>
            <a:cxnLst/>
            <a:rect l="l" t="t" r="r" b="b"/>
            <a:pathLst>
              <a:path w="624204">
                <a:moveTo>
                  <a:pt x="0" y="0"/>
                </a:moveTo>
                <a:lnTo>
                  <a:pt x="623971" y="0"/>
                </a:lnTo>
              </a:path>
            </a:pathLst>
          </a:custGeom>
          <a:ln w="8889">
            <a:solidFill>
              <a:srgbClr val="FFFA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579268" y="2665729"/>
            <a:ext cx="627380" cy="0"/>
          </a:xfrm>
          <a:custGeom>
            <a:avLst/>
            <a:gdLst/>
            <a:ahLst/>
            <a:cxnLst/>
            <a:rect l="l" t="t" r="r" b="b"/>
            <a:pathLst>
              <a:path w="627379">
                <a:moveTo>
                  <a:pt x="0" y="0"/>
                </a:moveTo>
                <a:lnTo>
                  <a:pt x="627313" y="0"/>
                </a:lnTo>
              </a:path>
            </a:pathLst>
          </a:custGeom>
          <a:ln w="7619">
            <a:solidFill>
              <a:srgbClr val="FFFA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577583" y="2658110"/>
            <a:ext cx="631190" cy="0"/>
          </a:xfrm>
          <a:custGeom>
            <a:avLst/>
            <a:gdLst/>
            <a:ahLst/>
            <a:cxnLst/>
            <a:rect l="l" t="t" r="r" b="b"/>
            <a:pathLst>
              <a:path w="631190">
                <a:moveTo>
                  <a:pt x="0" y="0"/>
                </a:moveTo>
                <a:lnTo>
                  <a:pt x="630936" y="0"/>
                </a:lnTo>
              </a:path>
            </a:pathLst>
          </a:custGeom>
          <a:ln w="7620">
            <a:solidFill>
              <a:srgbClr val="FFFA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576059" y="2650489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4365" y="0"/>
                </a:lnTo>
              </a:path>
            </a:pathLst>
          </a:custGeom>
          <a:ln w="7620">
            <a:solidFill>
              <a:srgbClr val="FFFA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574535" y="2643504"/>
            <a:ext cx="638175" cy="0"/>
          </a:xfrm>
          <a:custGeom>
            <a:avLst/>
            <a:gdLst/>
            <a:ahLst/>
            <a:cxnLst/>
            <a:rect l="l" t="t" r="r" b="b"/>
            <a:pathLst>
              <a:path w="638175">
                <a:moveTo>
                  <a:pt x="0" y="0"/>
                </a:moveTo>
                <a:lnTo>
                  <a:pt x="637793" y="0"/>
                </a:lnTo>
              </a:path>
            </a:pathLst>
          </a:custGeom>
          <a:ln w="8889">
            <a:solidFill>
              <a:srgbClr val="FFF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573393" y="2636520"/>
            <a:ext cx="640715" cy="0"/>
          </a:xfrm>
          <a:custGeom>
            <a:avLst/>
            <a:gdLst/>
            <a:ahLst/>
            <a:cxnLst/>
            <a:rect l="l" t="t" r="r" b="b"/>
            <a:pathLst>
              <a:path w="640715">
                <a:moveTo>
                  <a:pt x="0" y="0"/>
                </a:moveTo>
                <a:lnTo>
                  <a:pt x="640206" y="0"/>
                </a:lnTo>
              </a:path>
            </a:pathLst>
          </a:custGeom>
          <a:ln w="7619">
            <a:solidFill>
              <a:srgbClr val="FFF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572631" y="2628900"/>
            <a:ext cx="641350" cy="0"/>
          </a:xfrm>
          <a:custGeom>
            <a:avLst/>
            <a:gdLst/>
            <a:ahLst/>
            <a:cxnLst/>
            <a:rect l="l" t="t" r="r" b="b"/>
            <a:pathLst>
              <a:path w="641350">
                <a:moveTo>
                  <a:pt x="0" y="0"/>
                </a:moveTo>
                <a:lnTo>
                  <a:pt x="640969" y="0"/>
                </a:lnTo>
              </a:path>
            </a:pathLst>
          </a:custGeom>
          <a:ln w="7620">
            <a:solidFill>
              <a:srgbClr val="FFF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571868" y="2621914"/>
            <a:ext cx="641985" cy="0"/>
          </a:xfrm>
          <a:custGeom>
            <a:avLst/>
            <a:gdLst/>
            <a:ahLst/>
            <a:cxnLst/>
            <a:rect l="l" t="t" r="r" b="b"/>
            <a:pathLst>
              <a:path w="641984">
                <a:moveTo>
                  <a:pt x="0" y="0"/>
                </a:moveTo>
                <a:lnTo>
                  <a:pt x="641730" y="0"/>
                </a:lnTo>
              </a:path>
            </a:pathLst>
          </a:custGeom>
          <a:ln w="8889">
            <a:solidFill>
              <a:srgbClr val="FFF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571106" y="2614295"/>
            <a:ext cx="642620" cy="0"/>
          </a:xfrm>
          <a:custGeom>
            <a:avLst/>
            <a:gdLst/>
            <a:ahLst/>
            <a:cxnLst/>
            <a:rect l="l" t="t" r="r" b="b"/>
            <a:pathLst>
              <a:path w="642620">
                <a:moveTo>
                  <a:pt x="0" y="0"/>
                </a:moveTo>
                <a:lnTo>
                  <a:pt x="642493" y="0"/>
                </a:lnTo>
              </a:path>
            </a:pathLst>
          </a:custGeom>
          <a:ln w="8889">
            <a:solidFill>
              <a:srgbClr val="FFF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571106" y="2609850"/>
            <a:ext cx="642620" cy="0"/>
          </a:xfrm>
          <a:custGeom>
            <a:avLst/>
            <a:gdLst/>
            <a:ahLst/>
            <a:cxnLst/>
            <a:rect l="l" t="t" r="r" b="b"/>
            <a:pathLst>
              <a:path w="642620">
                <a:moveTo>
                  <a:pt x="0" y="0"/>
                </a:moveTo>
                <a:lnTo>
                  <a:pt x="642493" y="0"/>
                </a:lnTo>
              </a:path>
            </a:pathLst>
          </a:custGeom>
          <a:ln w="3175">
            <a:solidFill>
              <a:srgbClr val="FFF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6571222" y="2606039"/>
            <a:ext cx="642620" cy="0"/>
          </a:xfrm>
          <a:custGeom>
            <a:avLst/>
            <a:gdLst/>
            <a:ahLst/>
            <a:cxnLst/>
            <a:rect l="l" t="t" r="r" b="b"/>
            <a:pathLst>
              <a:path w="642620">
                <a:moveTo>
                  <a:pt x="0" y="0"/>
                </a:moveTo>
                <a:lnTo>
                  <a:pt x="642378" y="0"/>
                </a:lnTo>
              </a:path>
            </a:pathLst>
          </a:custGeom>
          <a:ln w="5079">
            <a:solidFill>
              <a:srgbClr val="FFF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571464" y="2599689"/>
            <a:ext cx="642620" cy="0"/>
          </a:xfrm>
          <a:custGeom>
            <a:avLst/>
            <a:gdLst/>
            <a:ahLst/>
            <a:cxnLst/>
            <a:rect l="l" t="t" r="r" b="b"/>
            <a:pathLst>
              <a:path w="642620">
                <a:moveTo>
                  <a:pt x="0" y="0"/>
                </a:moveTo>
                <a:lnTo>
                  <a:pt x="642136" y="0"/>
                </a:lnTo>
              </a:path>
            </a:pathLst>
          </a:custGeom>
          <a:ln w="7620">
            <a:solidFill>
              <a:srgbClr val="FFF9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572068" y="2592704"/>
            <a:ext cx="641985" cy="0"/>
          </a:xfrm>
          <a:custGeom>
            <a:avLst/>
            <a:gdLst/>
            <a:ahLst/>
            <a:cxnLst/>
            <a:rect l="l" t="t" r="r" b="b"/>
            <a:pathLst>
              <a:path w="641984">
                <a:moveTo>
                  <a:pt x="0" y="0"/>
                </a:moveTo>
                <a:lnTo>
                  <a:pt x="641531" y="0"/>
                </a:lnTo>
              </a:path>
            </a:pathLst>
          </a:custGeom>
          <a:ln w="8889">
            <a:solidFill>
              <a:srgbClr val="FFF9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573156" y="2585720"/>
            <a:ext cx="640715" cy="0"/>
          </a:xfrm>
          <a:custGeom>
            <a:avLst/>
            <a:gdLst/>
            <a:ahLst/>
            <a:cxnLst/>
            <a:rect l="l" t="t" r="r" b="b"/>
            <a:pathLst>
              <a:path w="640715">
                <a:moveTo>
                  <a:pt x="0" y="0"/>
                </a:moveTo>
                <a:lnTo>
                  <a:pt x="640442" y="0"/>
                </a:lnTo>
              </a:path>
            </a:pathLst>
          </a:custGeom>
          <a:ln w="7620">
            <a:solidFill>
              <a:srgbClr val="FFF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573519" y="2578100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79" y="0"/>
                </a:lnTo>
              </a:path>
            </a:pathLst>
          </a:custGeom>
          <a:ln w="7620">
            <a:solidFill>
              <a:srgbClr val="FFF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6575043" y="2570479"/>
            <a:ext cx="636905" cy="0"/>
          </a:xfrm>
          <a:custGeom>
            <a:avLst/>
            <a:gdLst/>
            <a:ahLst/>
            <a:cxnLst/>
            <a:rect l="l" t="t" r="r" b="b"/>
            <a:pathLst>
              <a:path w="636904">
                <a:moveTo>
                  <a:pt x="0" y="0"/>
                </a:moveTo>
                <a:lnTo>
                  <a:pt x="636651" y="0"/>
                </a:lnTo>
              </a:path>
            </a:pathLst>
          </a:custGeom>
          <a:ln w="7619">
            <a:solidFill>
              <a:srgbClr val="FFF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6576314" y="2563495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3793" y="0"/>
                </a:lnTo>
              </a:path>
            </a:pathLst>
          </a:custGeom>
          <a:ln w="8889">
            <a:solidFill>
              <a:srgbClr val="FFF8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577838" y="2555875"/>
            <a:ext cx="630555" cy="0"/>
          </a:xfrm>
          <a:custGeom>
            <a:avLst/>
            <a:gdLst/>
            <a:ahLst/>
            <a:cxnLst/>
            <a:rect l="l" t="t" r="r" b="b"/>
            <a:pathLst>
              <a:path w="630554">
                <a:moveTo>
                  <a:pt x="0" y="0"/>
                </a:moveTo>
                <a:lnTo>
                  <a:pt x="630364" y="0"/>
                </a:lnTo>
              </a:path>
            </a:pathLst>
          </a:custGeom>
          <a:ln w="8890">
            <a:solidFill>
              <a:srgbClr val="FFF8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579602" y="2548889"/>
            <a:ext cx="626745" cy="0"/>
          </a:xfrm>
          <a:custGeom>
            <a:avLst/>
            <a:gdLst/>
            <a:ahLst/>
            <a:cxnLst/>
            <a:rect l="l" t="t" r="r" b="b"/>
            <a:pathLst>
              <a:path w="626745">
                <a:moveTo>
                  <a:pt x="0" y="0"/>
                </a:moveTo>
                <a:lnTo>
                  <a:pt x="626644" y="0"/>
                </a:lnTo>
              </a:path>
            </a:pathLst>
          </a:custGeom>
          <a:ln w="7620">
            <a:solidFill>
              <a:srgbClr val="FFF8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6581607" y="2541270"/>
            <a:ext cx="622935" cy="0"/>
          </a:xfrm>
          <a:custGeom>
            <a:avLst/>
            <a:gdLst/>
            <a:ahLst/>
            <a:cxnLst/>
            <a:rect l="l" t="t" r="r" b="b"/>
            <a:pathLst>
              <a:path w="622934">
                <a:moveTo>
                  <a:pt x="0" y="0"/>
                </a:moveTo>
                <a:lnTo>
                  <a:pt x="622634" y="0"/>
                </a:lnTo>
              </a:path>
            </a:pathLst>
          </a:custGeom>
          <a:ln w="7619">
            <a:solidFill>
              <a:srgbClr val="FFF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6583278" y="2534285"/>
            <a:ext cx="619760" cy="0"/>
          </a:xfrm>
          <a:custGeom>
            <a:avLst/>
            <a:gdLst/>
            <a:ahLst/>
            <a:cxnLst/>
            <a:rect l="l" t="t" r="r" b="b"/>
            <a:pathLst>
              <a:path w="619759">
                <a:moveTo>
                  <a:pt x="0" y="0"/>
                </a:moveTo>
                <a:lnTo>
                  <a:pt x="619292" y="0"/>
                </a:lnTo>
              </a:path>
            </a:pathLst>
          </a:custGeom>
          <a:ln w="8889">
            <a:solidFill>
              <a:srgbClr val="FFF8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6585584" y="2527300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680" y="0"/>
                </a:lnTo>
              </a:path>
            </a:pathLst>
          </a:custGeom>
          <a:ln w="7620">
            <a:solidFill>
              <a:srgbClr val="FFF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6589394" y="2519679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7059" y="0"/>
                </a:lnTo>
              </a:path>
            </a:pathLst>
          </a:custGeom>
          <a:ln w="7619">
            <a:solidFill>
              <a:srgbClr val="FFF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6593205" y="2512060"/>
            <a:ext cx="599440" cy="0"/>
          </a:xfrm>
          <a:custGeom>
            <a:avLst/>
            <a:gdLst/>
            <a:ahLst/>
            <a:cxnLst/>
            <a:rect l="l" t="t" r="r" b="b"/>
            <a:pathLst>
              <a:path w="599440">
                <a:moveTo>
                  <a:pt x="0" y="0"/>
                </a:moveTo>
                <a:lnTo>
                  <a:pt x="599440" y="0"/>
                </a:lnTo>
              </a:path>
            </a:pathLst>
          </a:custGeom>
          <a:ln w="7620">
            <a:solidFill>
              <a:srgbClr val="FFF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596380" y="2505710"/>
            <a:ext cx="593090" cy="0"/>
          </a:xfrm>
          <a:custGeom>
            <a:avLst/>
            <a:gdLst/>
            <a:ahLst/>
            <a:cxnLst/>
            <a:rect l="l" t="t" r="r" b="b"/>
            <a:pathLst>
              <a:path w="593090">
                <a:moveTo>
                  <a:pt x="0" y="0"/>
                </a:moveTo>
                <a:lnTo>
                  <a:pt x="593090" y="0"/>
                </a:lnTo>
              </a:path>
            </a:pathLst>
          </a:custGeom>
          <a:ln w="7620">
            <a:solidFill>
              <a:srgbClr val="FFF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600613" y="2498089"/>
            <a:ext cx="584835" cy="0"/>
          </a:xfrm>
          <a:custGeom>
            <a:avLst/>
            <a:gdLst/>
            <a:ahLst/>
            <a:cxnLst/>
            <a:rect l="l" t="t" r="r" b="b"/>
            <a:pathLst>
              <a:path w="584834">
                <a:moveTo>
                  <a:pt x="0" y="0"/>
                </a:moveTo>
                <a:lnTo>
                  <a:pt x="584623" y="0"/>
                </a:lnTo>
              </a:path>
            </a:pathLst>
          </a:custGeom>
          <a:ln w="7620">
            <a:solidFill>
              <a:srgbClr val="FFF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604846" y="2490470"/>
            <a:ext cx="576580" cy="0"/>
          </a:xfrm>
          <a:custGeom>
            <a:avLst/>
            <a:gdLst/>
            <a:ahLst/>
            <a:cxnLst/>
            <a:rect l="l" t="t" r="r" b="b"/>
            <a:pathLst>
              <a:path w="576579">
                <a:moveTo>
                  <a:pt x="0" y="0"/>
                </a:moveTo>
                <a:lnTo>
                  <a:pt x="576156" y="0"/>
                </a:lnTo>
              </a:path>
            </a:pathLst>
          </a:custGeom>
          <a:ln w="7619">
            <a:solidFill>
              <a:srgbClr val="FFF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609080" y="2482850"/>
            <a:ext cx="567690" cy="0"/>
          </a:xfrm>
          <a:custGeom>
            <a:avLst/>
            <a:gdLst/>
            <a:ahLst/>
            <a:cxnLst/>
            <a:rect l="l" t="t" r="r" b="b"/>
            <a:pathLst>
              <a:path w="567690">
                <a:moveTo>
                  <a:pt x="0" y="0"/>
                </a:moveTo>
                <a:lnTo>
                  <a:pt x="567690" y="0"/>
                </a:lnTo>
              </a:path>
            </a:pathLst>
          </a:custGeom>
          <a:ln w="7620">
            <a:solidFill>
              <a:srgbClr val="FFF7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614239" y="2476500"/>
            <a:ext cx="557530" cy="0"/>
          </a:xfrm>
          <a:custGeom>
            <a:avLst/>
            <a:gdLst/>
            <a:ahLst/>
            <a:cxnLst/>
            <a:rect l="l" t="t" r="r" b="b"/>
            <a:pathLst>
              <a:path w="557529">
                <a:moveTo>
                  <a:pt x="0" y="0"/>
                </a:moveTo>
                <a:lnTo>
                  <a:pt x="557371" y="0"/>
                </a:lnTo>
              </a:path>
            </a:pathLst>
          </a:custGeom>
          <a:ln w="7620">
            <a:solidFill>
              <a:srgbClr val="FFF7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620430" y="2468879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5">
                <a:moveTo>
                  <a:pt x="0" y="0"/>
                </a:moveTo>
                <a:lnTo>
                  <a:pt x="544988" y="0"/>
                </a:lnTo>
              </a:path>
            </a:pathLst>
          </a:custGeom>
          <a:ln w="7619">
            <a:solidFill>
              <a:srgbClr val="FFF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626775" y="2461260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5">
                <a:moveTo>
                  <a:pt x="0" y="0"/>
                </a:moveTo>
                <a:lnTo>
                  <a:pt x="532299" y="0"/>
                </a:lnTo>
              </a:path>
            </a:pathLst>
          </a:custGeom>
          <a:ln w="7620">
            <a:solidFill>
              <a:srgbClr val="FFF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632702" y="2454275"/>
            <a:ext cx="520700" cy="0"/>
          </a:xfrm>
          <a:custGeom>
            <a:avLst/>
            <a:gdLst/>
            <a:ahLst/>
            <a:cxnLst/>
            <a:rect l="l" t="t" r="r" b="b"/>
            <a:pathLst>
              <a:path w="520700">
                <a:moveTo>
                  <a:pt x="0" y="0"/>
                </a:moveTo>
                <a:lnTo>
                  <a:pt x="520446" y="0"/>
                </a:lnTo>
              </a:path>
            </a:pathLst>
          </a:custGeom>
          <a:ln w="8890">
            <a:solidFill>
              <a:srgbClr val="FFF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6639814" y="2447289"/>
            <a:ext cx="506730" cy="0"/>
          </a:xfrm>
          <a:custGeom>
            <a:avLst/>
            <a:gdLst/>
            <a:ahLst/>
            <a:cxnLst/>
            <a:rect l="l" t="t" r="r" b="b"/>
            <a:pathLst>
              <a:path w="506729">
                <a:moveTo>
                  <a:pt x="0" y="0"/>
                </a:moveTo>
                <a:lnTo>
                  <a:pt x="506221" y="0"/>
                </a:lnTo>
              </a:path>
            </a:pathLst>
          </a:custGeom>
          <a:ln w="7620">
            <a:solidFill>
              <a:srgbClr val="FFF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6647724" y="2439670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401" y="0"/>
                </a:lnTo>
              </a:path>
            </a:pathLst>
          </a:custGeom>
          <a:ln w="7619">
            <a:solidFill>
              <a:srgbClr val="FFF7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6656433" y="2432050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984" y="0"/>
                </a:lnTo>
              </a:path>
            </a:pathLst>
          </a:custGeom>
          <a:ln w="7620">
            <a:solidFill>
              <a:srgbClr val="FFF7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6663690" y="2425064"/>
            <a:ext cx="458470" cy="0"/>
          </a:xfrm>
          <a:custGeom>
            <a:avLst/>
            <a:gdLst/>
            <a:ahLst/>
            <a:cxnLst/>
            <a:rect l="l" t="t" r="r" b="b"/>
            <a:pathLst>
              <a:path w="458470">
                <a:moveTo>
                  <a:pt x="0" y="0"/>
                </a:moveTo>
                <a:lnTo>
                  <a:pt x="458469" y="0"/>
                </a:lnTo>
              </a:path>
            </a:pathLst>
          </a:custGeom>
          <a:ln w="8889">
            <a:solidFill>
              <a:srgbClr val="FFF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674240" y="2418079"/>
            <a:ext cx="437515" cy="0"/>
          </a:xfrm>
          <a:custGeom>
            <a:avLst/>
            <a:gdLst/>
            <a:ahLst/>
            <a:cxnLst/>
            <a:rect l="l" t="t" r="r" b="b"/>
            <a:pathLst>
              <a:path w="437515">
                <a:moveTo>
                  <a:pt x="0" y="0"/>
                </a:moveTo>
                <a:lnTo>
                  <a:pt x="437368" y="0"/>
                </a:lnTo>
              </a:path>
            </a:pathLst>
          </a:custGeom>
          <a:ln w="7619">
            <a:solidFill>
              <a:srgbClr val="FFF6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6684791" y="2410460"/>
            <a:ext cx="416559" cy="0"/>
          </a:xfrm>
          <a:custGeom>
            <a:avLst/>
            <a:gdLst/>
            <a:ahLst/>
            <a:cxnLst/>
            <a:rect l="l" t="t" r="r" b="b"/>
            <a:pathLst>
              <a:path w="416559">
                <a:moveTo>
                  <a:pt x="0" y="0"/>
                </a:moveTo>
                <a:lnTo>
                  <a:pt x="416266" y="0"/>
                </a:lnTo>
              </a:path>
            </a:pathLst>
          </a:custGeom>
          <a:ln w="7620">
            <a:solidFill>
              <a:srgbClr val="FFF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6696202" y="2403475"/>
            <a:ext cx="393065" cy="0"/>
          </a:xfrm>
          <a:custGeom>
            <a:avLst/>
            <a:gdLst/>
            <a:ahLst/>
            <a:cxnLst/>
            <a:rect l="l" t="t" r="r" b="b"/>
            <a:pathLst>
              <a:path w="393065">
                <a:moveTo>
                  <a:pt x="0" y="0"/>
                </a:moveTo>
                <a:lnTo>
                  <a:pt x="392938" y="0"/>
                </a:lnTo>
              </a:path>
            </a:pathLst>
          </a:custGeom>
          <a:ln w="8890">
            <a:solidFill>
              <a:srgbClr val="FFF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6710680" y="2396489"/>
            <a:ext cx="363220" cy="0"/>
          </a:xfrm>
          <a:custGeom>
            <a:avLst/>
            <a:gdLst/>
            <a:ahLst/>
            <a:cxnLst/>
            <a:rect l="l" t="t" r="r" b="b"/>
            <a:pathLst>
              <a:path w="363220">
                <a:moveTo>
                  <a:pt x="0" y="0"/>
                </a:moveTo>
                <a:lnTo>
                  <a:pt x="363220" y="0"/>
                </a:lnTo>
              </a:path>
            </a:pathLst>
          </a:custGeom>
          <a:ln w="7620">
            <a:solidFill>
              <a:srgbClr val="FFF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6726681" y="2388870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977" y="0"/>
                </a:lnTo>
              </a:path>
            </a:pathLst>
          </a:custGeom>
          <a:ln w="7619">
            <a:solidFill>
              <a:srgbClr val="FFF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6744334" y="2381250"/>
            <a:ext cx="297180" cy="0"/>
          </a:xfrm>
          <a:custGeom>
            <a:avLst/>
            <a:gdLst/>
            <a:ahLst/>
            <a:cxnLst/>
            <a:rect l="l" t="t" r="r" b="b"/>
            <a:pathLst>
              <a:path w="297179">
                <a:moveTo>
                  <a:pt x="0" y="0"/>
                </a:moveTo>
                <a:lnTo>
                  <a:pt x="296862" y="0"/>
                </a:lnTo>
              </a:path>
            </a:pathLst>
          </a:custGeom>
          <a:ln w="7620">
            <a:solidFill>
              <a:srgbClr val="FFF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761797" y="2374264"/>
            <a:ext cx="261620" cy="0"/>
          </a:xfrm>
          <a:custGeom>
            <a:avLst/>
            <a:gdLst/>
            <a:ahLst/>
            <a:cxnLst/>
            <a:rect l="l" t="t" r="r" b="b"/>
            <a:pathLst>
              <a:path w="261620">
                <a:moveTo>
                  <a:pt x="0" y="0"/>
                </a:moveTo>
                <a:lnTo>
                  <a:pt x="261143" y="0"/>
                </a:lnTo>
              </a:path>
            </a:pathLst>
          </a:custGeom>
          <a:ln w="8889">
            <a:solidFill>
              <a:srgbClr val="FFF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6787061" y="2367279"/>
            <a:ext cx="211454" cy="0"/>
          </a:xfrm>
          <a:custGeom>
            <a:avLst/>
            <a:gdLst/>
            <a:ahLst/>
            <a:cxnLst/>
            <a:rect l="l" t="t" r="r" b="b"/>
            <a:pathLst>
              <a:path w="211454">
                <a:moveTo>
                  <a:pt x="0" y="0"/>
                </a:moveTo>
                <a:lnTo>
                  <a:pt x="211364" y="0"/>
                </a:lnTo>
              </a:path>
            </a:pathLst>
          </a:custGeom>
          <a:ln w="7619">
            <a:solidFill>
              <a:srgbClr val="FFF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6572250" y="2357120"/>
            <a:ext cx="642620" cy="500380"/>
          </a:xfrm>
          <a:custGeom>
            <a:avLst/>
            <a:gdLst/>
            <a:ahLst/>
            <a:cxnLst/>
            <a:rect l="l" t="t" r="r" b="b"/>
            <a:pathLst>
              <a:path w="642620" h="500380">
                <a:moveTo>
                  <a:pt x="321309" y="0"/>
                </a:moveTo>
                <a:lnTo>
                  <a:pt x="374437" y="3164"/>
                </a:lnTo>
                <a:lnTo>
                  <a:pt x="424464" y="12364"/>
                </a:lnTo>
                <a:lnTo>
                  <a:pt x="470802" y="27157"/>
                </a:lnTo>
                <a:lnTo>
                  <a:pt x="512866" y="47101"/>
                </a:lnTo>
                <a:lnTo>
                  <a:pt x="550068" y="71754"/>
                </a:lnTo>
                <a:lnTo>
                  <a:pt x="581822" y="100675"/>
                </a:lnTo>
                <a:lnTo>
                  <a:pt x="607541" y="133421"/>
                </a:lnTo>
                <a:lnTo>
                  <a:pt x="626638" y="169550"/>
                </a:lnTo>
                <a:lnTo>
                  <a:pt x="638526" y="208620"/>
                </a:lnTo>
                <a:lnTo>
                  <a:pt x="642620" y="250189"/>
                </a:lnTo>
                <a:lnTo>
                  <a:pt x="638526" y="291759"/>
                </a:lnTo>
                <a:lnTo>
                  <a:pt x="626638" y="330829"/>
                </a:lnTo>
                <a:lnTo>
                  <a:pt x="607541" y="366958"/>
                </a:lnTo>
                <a:lnTo>
                  <a:pt x="581822" y="399704"/>
                </a:lnTo>
                <a:lnTo>
                  <a:pt x="550068" y="428624"/>
                </a:lnTo>
                <a:lnTo>
                  <a:pt x="512866" y="453278"/>
                </a:lnTo>
                <a:lnTo>
                  <a:pt x="470802" y="473222"/>
                </a:lnTo>
                <a:lnTo>
                  <a:pt x="424464" y="488015"/>
                </a:lnTo>
                <a:lnTo>
                  <a:pt x="374437" y="497215"/>
                </a:lnTo>
                <a:lnTo>
                  <a:pt x="321309" y="500379"/>
                </a:lnTo>
                <a:lnTo>
                  <a:pt x="267873" y="497215"/>
                </a:lnTo>
                <a:lnTo>
                  <a:pt x="217667" y="488015"/>
                </a:lnTo>
                <a:lnTo>
                  <a:pt x="171256" y="473222"/>
                </a:lnTo>
                <a:lnTo>
                  <a:pt x="129204" y="453278"/>
                </a:lnTo>
                <a:lnTo>
                  <a:pt x="92075" y="428625"/>
                </a:lnTo>
                <a:lnTo>
                  <a:pt x="60431" y="399704"/>
                </a:lnTo>
                <a:lnTo>
                  <a:pt x="34838" y="366958"/>
                </a:lnTo>
                <a:lnTo>
                  <a:pt x="15859" y="330829"/>
                </a:lnTo>
                <a:lnTo>
                  <a:pt x="4058" y="291759"/>
                </a:lnTo>
                <a:lnTo>
                  <a:pt x="0" y="250189"/>
                </a:lnTo>
                <a:lnTo>
                  <a:pt x="4058" y="208620"/>
                </a:lnTo>
                <a:lnTo>
                  <a:pt x="15859" y="169550"/>
                </a:lnTo>
                <a:lnTo>
                  <a:pt x="34838" y="133421"/>
                </a:lnTo>
                <a:lnTo>
                  <a:pt x="60431" y="100675"/>
                </a:lnTo>
                <a:lnTo>
                  <a:pt x="92075" y="71755"/>
                </a:lnTo>
                <a:lnTo>
                  <a:pt x="129204" y="47101"/>
                </a:lnTo>
                <a:lnTo>
                  <a:pt x="171256" y="27157"/>
                </a:lnTo>
                <a:lnTo>
                  <a:pt x="217667" y="12364"/>
                </a:lnTo>
                <a:lnTo>
                  <a:pt x="267873" y="3164"/>
                </a:lnTo>
                <a:lnTo>
                  <a:pt x="321309" y="0"/>
                </a:lnTo>
                <a:close/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6572250" y="23571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214869" y="28575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 txBox="1"/>
          <p:nvPr/>
        </p:nvSpPr>
        <p:spPr>
          <a:xfrm>
            <a:off x="6165596" y="2362200"/>
            <a:ext cx="1048385" cy="279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270"/>
              </a:lnSpc>
              <a:spcBef>
                <a:spcPts val="100"/>
              </a:spcBef>
              <a:tabLst>
                <a:tab pos="173355" algn="l"/>
                <a:tab pos="407670" algn="l"/>
                <a:tab pos="626110" algn="l"/>
              </a:tabLst>
            </a:pPr>
            <a:r>
              <a:rPr sz="650" u="sng" spc="-5" dirty="0">
                <a:uFill>
                  <a:solidFill>
                    <a:srgbClr val="FFF692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50" spc="-5" dirty="0">
                <a:latin typeface="Times New Roman"/>
                <a:cs typeface="Times New Roman"/>
              </a:rPr>
              <a:t>	</a:t>
            </a:r>
            <a:r>
              <a:rPr sz="650" u="sng" spc="-5" dirty="0">
                <a:uFill>
                  <a:solidFill>
                    <a:srgbClr val="FFF9B5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50" b="1" u="sng" spc="-250" dirty="0">
                <a:uFill>
                  <a:solidFill>
                    <a:srgbClr val="FFF9B5"/>
                  </a:solidFill>
                </a:uFill>
                <a:latin typeface="Georgia"/>
                <a:cs typeface="Georgia"/>
              </a:rPr>
              <a:t>1</a:t>
            </a:r>
            <a:r>
              <a:rPr sz="1650" b="1" u="sng" spc="-375" baseline="-17676" dirty="0">
                <a:uFill>
                  <a:solidFill>
                    <a:srgbClr val="FFF9B5"/>
                  </a:solidFill>
                </a:uFill>
                <a:latin typeface="Georgia"/>
                <a:cs typeface="Georgia"/>
              </a:rPr>
              <a:t>O</a:t>
            </a:r>
            <a:r>
              <a:rPr sz="975" b="1" u="sng" spc="-375" baseline="-12820" dirty="0">
                <a:uFill>
                  <a:solidFill>
                    <a:srgbClr val="FFF9B5"/>
                  </a:solidFill>
                </a:uFill>
                <a:latin typeface="Georgia"/>
                <a:cs typeface="Georgia"/>
              </a:rPr>
              <a:t>1</a:t>
            </a:r>
            <a:r>
              <a:rPr sz="1650" b="1" u="sng" spc="-375" baseline="-25252" dirty="0">
                <a:uFill>
                  <a:solidFill>
                    <a:srgbClr val="FFF9B5"/>
                  </a:solidFill>
                </a:uFill>
                <a:latin typeface="Georgia"/>
                <a:cs typeface="Georgia"/>
              </a:rPr>
              <a:t>O</a:t>
            </a:r>
            <a:r>
              <a:rPr sz="975" b="1" u="sng" spc="-375" baseline="-51282" dirty="0">
                <a:uFill>
                  <a:solidFill>
                    <a:srgbClr val="FFF9B5"/>
                  </a:solidFill>
                </a:uFill>
                <a:latin typeface="Georgia"/>
                <a:cs typeface="Georgia"/>
              </a:rPr>
              <a:t>2 </a:t>
            </a:r>
            <a:endParaRPr sz="975" baseline="-51282">
              <a:latin typeface="Georgia"/>
              <a:cs typeface="Georgia"/>
            </a:endParaRPr>
          </a:p>
          <a:p>
            <a:pPr algn="r">
              <a:lnSpc>
                <a:spcPts val="730"/>
              </a:lnSpc>
              <a:tabLst>
                <a:tab pos="194945" algn="l"/>
              </a:tabLst>
            </a:pPr>
            <a:r>
              <a:rPr sz="650" b="1" strike="sngStrike" spc="-10" dirty="0">
                <a:latin typeface="Georgia"/>
                <a:cs typeface="Georgia"/>
              </a:rPr>
              <a:t>2	</a:t>
            </a:r>
            <a:endParaRPr sz="650">
              <a:latin typeface="Georgia"/>
              <a:cs typeface="Georgia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6858000" y="2948939"/>
            <a:ext cx="642620" cy="500380"/>
          </a:xfrm>
          <a:custGeom>
            <a:avLst/>
            <a:gdLst/>
            <a:ahLst/>
            <a:cxnLst/>
            <a:rect l="l" t="t" r="r" b="b"/>
            <a:pathLst>
              <a:path w="642620" h="500379">
                <a:moveTo>
                  <a:pt x="321309" y="0"/>
                </a:moveTo>
                <a:lnTo>
                  <a:pt x="255270" y="5080"/>
                </a:lnTo>
                <a:lnTo>
                  <a:pt x="194309" y="19050"/>
                </a:lnTo>
                <a:lnTo>
                  <a:pt x="139700" y="41910"/>
                </a:lnTo>
                <a:lnTo>
                  <a:pt x="92709" y="72389"/>
                </a:lnTo>
                <a:lnTo>
                  <a:pt x="53340" y="109220"/>
                </a:lnTo>
                <a:lnTo>
                  <a:pt x="25400" y="149860"/>
                </a:lnTo>
                <a:lnTo>
                  <a:pt x="6350" y="199389"/>
                </a:lnTo>
                <a:lnTo>
                  <a:pt x="0" y="250189"/>
                </a:lnTo>
                <a:lnTo>
                  <a:pt x="1270" y="276860"/>
                </a:lnTo>
                <a:lnTo>
                  <a:pt x="13970" y="326389"/>
                </a:lnTo>
                <a:lnTo>
                  <a:pt x="38100" y="370839"/>
                </a:lnTo>
                <a:lnTo>
                  <a:pt x="71120" y="411480"/>
                </a:lnTo>
                <a:lnTo>
                  <a:pt x="114300" y="444500"/>
                </a:lnTo>
                <a:lnTo>
                  <a:pt x="166370" y="471170"/>
                </a:lnTo>
                <a:lnTo>
                  <a:pt x="194309" y="480060"/>
                </a:lnTo>
                <a:lnTo>
                  <a:pt x="223520" y="490220"/>
                </a:lnTo>
                <a:lnTo>
                  <a:pt x="255270" y="495300"/>
                </a:lnTo>
                <a:lnTo>
                  <a:pt x="288290" y="499110"/>
                </a:lnTo>
                <a:lnTo>
                  <a:pt x="321309" y="500380"/>
                </a:lnTo>
                <a:lnTo>
                  <a:pt x="355600" y="499110"/>
                </a:lnTo>
                <a:lnTo>
                  <a:pt x="387350" y="495300"/>
                </a:lnTo>
                <a:lnTo>
                  <a:pt x="419100" y="490220"/>
                </a:lnTo>
                <a:lnTo>
                  <a:pt x="448309" y="480060"/>
                </a:lnTo>
                <a:lnTo>
                  <a:pt x="476250" y="471170"/>
                </a:lnTo>
                <a:lnTo>
                  <a:pt x="527050" y="444500"/>
                </a:lnTo>
                <a:lnTo>
                  <a:pt x="571500" y="411480"/>
                </a:lnTo>
                <a:lnTo>
                  <a:pt x="604520" y="370839"/>
                </a:lnTo>
                <a:lnTo>
                  <a:pt x="628650" y="326389"/>
                </a:lnTo>
                <a:lnTo>
                  <a:pt x="641350" y="276860"/>
                </a:lnTo>
                <a:lnTo>
                  <a:pt x="642620" y="250189"/>
                </a:lnTo>
                <a:lnTo>
                  <a:pt x="641350" y="223520"/>
                </a:lnTo>
                <a:lnTo>
                  <a:pt x="628650" y="175260"/>
                </a:lnTo>
                <a:lnTo>
                  <a:pt x="604520" y="129539"/>
                </a:lnTo>
                <a:lnTo>
                  <a:pt x="571500" y="90170"/>
                </a:lnTo>
                <a:lnTo>
                  <a:pt x="527050" y="55880"/>
                </a:lnTo>
                <a:lnTo>
                  <a:pt x="476250" y="30480"/>
                </a:lnTo>
                <a:lnTo>
                  <a:pt x="419100" y="10160"/>
                </a:lnTo>
                <a:lnTo>
                  <a:pt x="355600" y="1270"/>
                </a:lnTo>
                <a:lnTo>
                  <a:pt x="321309" y="0"/>
                </a:lnTo>
                <a:close/>
              </a:path>
            </a:pathLst>
          </a:custGeom>
          <a:solidFill>
            <a:srgbClr val="000000">
              <a:alpha val="38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6859269" y="2948939"/>
            <a:ext cx="642620" cy="500380"/>
          </a:xfrm>
          <a:custGeom>
            <a:avLst/>
            <a:gdLst/>
            <a:ahLst/>
            <a:cxnLst/>
            <a:rect l="l" t="t" r="r" b="b"/>
            <a:pathLst>
              <a:path w="642620" h="500379">
                <a:moveTo>
                  <a:pt x="320039" y="0"/>
                </a:moveTo>
                <a:lnTo>
                  <a:pt x="373512" y="3164"/>
                </a:lnTo>
                <a:lnTo>
                  <a:pt x="423814" y="12364"/>
                </a:lnTo>
                <a:lnTo>
                  <a:pt x="470367" y="27157"/>
                </a:lnTo>
                <a:lnTo>
                  <a:pt x="512592" y="47101"/>
                </a:lnTo>
                <a:lnTo>
                  <a:pt x="549910" y="71754"/>
                </a:lnTo>
                <a:lnTo>
                  <a:pt x="581741" y="100675"/>
                </a:lnTo>
                <a:lnTo>
                  <a:pt x="607507" y="133421"/>
                </a:lnTo>
                <a:lnTo>
                  <a:pt x="626628" y="169550"/>
                </a:lnTo>
                <a:lnTo>
                  <a:pt x="638525" y="208620"/>
                </a:lnTo>
                <a:lnTo>
                  <a:pt x="642620" y="250189"/>
                </a:lnTo>
                <a:lnTo>
                  <a:pt x="638525" y="291451"/>
                </a:lnTo>
                <a:lnTo>
                  <a:pt x="626628" y="330342"/>
                </a:lnTo>
                <a:lnTo>
                  <a:pt x="607507" y="366398"/>
                </a:lnTo>
                <a:lnTo>
                  <a:pt x="581741" y="399155"/>
                </a:lnTo>
                <a:lnTo>
                  <a:pt x="549910" y="428148"/>
                </a:lnTo>
                <a:lnTo>
                  <a:pt x="512592" y="452912"/>
                </a:lnTo>
                <a:lnTo>
                  <a:pt x="470367" y="472982"/>
                </a:lnTo>
                <a:lnTo>
                  <a:pt x="423814" y="487893"/>
                </a:lnTo>
                <a:lnTo>
                  <a:pt x="373512" y="497180"/>
                </a:lnTo>
                <a:lnTo>
                  <a:pt x="320039" y="500380"/>
                </a:lnTo>
                <a:lnTo>
                  <a:pt x="266947" y="497180"/>
                </a:lnTo>
                <a:lnTo>
                  <a:pt x="217017" y="487893"/>
                </a:lnTo>
                <a:lnTo>
                  <a:pt x="170821" y="472982"/>
                </a:lnTo>
                <a:lnTo>
                  <a:pt x="128930" y="452912"/>
                </a:lnTo>
                <a:lnTo>
                  <a:pt x="91916" y="428148"/>
                </a:lnTo>
                <a:lnTo>
                  <a:pt x="60350" y="399155"/>
                </a:lnTo>
                <a:lnTo>
                  <a:pt x="34804" y="366398"/>
                </a:lnTo>
                <a:lnTo>
                  <a:pt x="15849" y="330342"/>
                </a:lnTo>
                <a:lnTo>
                  <a:pt x="4057" y="291451"/>
                </a:lnTo>
                <a:lnTo>
                  <a:pt x="0" y="250189"/>
                </a:lnTo>
                <a:lnTo>
                  <a:pt x="4057" y="208620"/>
                </a:lnTo>
                <a:lnTo>
                  <a:pt x="15849" y="169550"/>
                </a:lnTo>
                <a:lnTo>
                  <a:pt x="34804" y="133421"/>
                </a:lnTo>
                <a:lnTo>
                  <a:pt x="60350" y="100675"/>
                </a:lnTo>
                <a:lnTo>
                  <a:pt x="91916" y="71755"/>
                </a:lnTo>
                <a:lnTo>
                  <a:pt x="128930" y="47101"/>
                </a:lnTo>
                <a:lnTo>
                  <a:pt x="170821" y="27157"/>
                </a:lnTo>
                <a:lnTo>
                  <a:pt x="217017" y="12364"/>
                </a:lnTo>
                <a:lnTo>
                  <a:pt x="266947" y="3164"/>
                </a:lnTo>
                <a:lnTo>
                  <a:pt x="320039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6859269" y="294893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501890" y="3449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 txBox="1"/>
          <p:nvPr/>
        </p:nvSpPr>
        <p:spPr>
          <a:xfrm>
            <a:off x="6796772" y="3088640"/>
            <a:ext cx="62039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R="125730" algn="r">
              <a:lnSpc>
                <a:spcPct val="100000"/>
              </a:lnSpc>
              <a:spcBef>
                <a:spcPts val="90"/>
              </a:spcBef>
            </a:pPr>
            <a:r>
              <a:rPr sz="650" b="1" spc="-10" dirty="0">
                <a:latin typeface="Georgia"/>
                <a:cs typeface="Georgia"/>
              </a:rPr>
              <a:t>2</a:t>
            </a:r>
            <a:endParaRPr sz="650">
              <a:latin typeface="Georgia"/>
              <a:cs typeface="Georgia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7025640" y="3425190"/>
            <a:ext cx="163195" cy="0"/>
          </a:xfrm>
          <a:custGeom>
            <a:avLst/>
            <a:gdLst/>
            <a:ahLst/>
            <a:cxnLst/>
            <a:rect l="l" t="t" r="r" b="b"/>
            <a:pathLst>
              <a:path w="163195">
                <a:moveTo>
                  <a:pt x="0" y="0"/>
                </a:moveTo>
                <a:lnTo>
                  <a:pt x="163195" y="0"/>
                </a:lnTo>
              </a:path>
            </a:pathLst>
          </a:custGeom>
          <a:ln w="7620">
            <a:solidFill>
              <a:srgbClr val="FFFC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6992983" y="3417570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418" y="0"/>
                </a:lnTo>
              </a:path>
            </a:pathLst>
          </a:custGeom>
          <a:ln w="7619">
            <a:solidFill>
              <a:srgbClr val="FFFCD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6969442" y="3410584"/>
            <a:ext cx="274955" cy="0"/>
          </a:xfrm>
          <a:custGeom>
            <a:avLst/>
            <a:gdLst/>
            <a:ahLst/>
            <a:cxnLst/>
            <a:rect l="l" t="t" r="r" b="b"/>
            <a:pathLst>
              <a:path w="274954">
                <a:moveTo>
                  <a:pt x="0" y="0"/>
                </a:moveTo>
                <a:lnTo>
                  <a:pt x="274955" y="0"/>
                </a:lnTo>
              </a:path>
            </a:pathLst>
          </a:custGeom>
          <a:ln w="8889">
            <a:solidFill>
              <a:srgbClr val="FFFC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6951980" y="3403600"/>
            <a:ext cx="309880" cy="0"/>
          </a:xfrm>
          <a:custGeom>
            <a:avLst/>
            <a:gdLst/>
            <a:ahLst/>
            <a:cxnLst/>
            <a:rect l="l" t="t" r="r" b="b"/>
            <a:pathLst>
              <a:path w="309879">
                <a:moveTo>
                  <a:pt x="0" y="0"/>
                </a:moveTo>
                <a:lnTo>
                  <a:pt x="309879" y="0"/>
                </a:lnTo>
              </a:path>
            </a:pathLst>
          </a:custGeom>
          <a:ln w="7620">
            <a:solidFill>
              <a:srgbClr val="FFFCD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6935978" y="3395979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>
                <a:moveTo>
                  <a:pt x="0" y="0"/>
                </a:moveTo>
                <a:lnTo>
                  <a:pt x="342645" y="0"/>
                </a:lnTo>
              </a:path>
            </a:pathLst>
          </a:custGeom>
          <a:ln w="7619">
            <a:solidFill>
              <a:srgbClr val="FFFCD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6920922" y="3388359"/>
            <a:ext cx="374015" cy="0"/>
          </a:xfrm>
          <a:custGeom>
            <a:avLst/>
            <a:gdLst/>
            <a:ahLst/>
            <a:cxnLst/>
            <a:rect l="l" t="t" r="r" b="b"/>
            <a:pathLst>
              <a:path w="374015">
                <a:moveTo>
                  <a:pt x="0" y="0"/>
                </a:moveTo>
                <a:lnTo>
                  <a:pt x="373495" y="0"/>
                </a:lnTo>
              </a:path>
            </a:pathLst>
          </a:custGeom>
          <a:ln w="7620">
            <a:solidFill>
              <a:srgbClr val="FFFC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6907760" y="3381375"/>
            <a:ext cx="400685" cy="0"/>
          </a:xfrm>
          <a:custGeom>
            <a:avLst/>
            <a:gdLst/>
            <a:ahLst/>
            <a:cxnLst/>
            <a:rect l="l" t="t" r="r" b="b"/>
            <a:pathLst>
              <a:path w="400684">
                <a:moveTo>
                  <a:pt x="0" y="0"/>
                </a:moveTo>
                <a:lnTo>
                  <a:pt x="400511" y="0"/>
                </a:lnTo>
              </a:path>
            </a:pathLst>
          </a:custGeom>
          <a:ln w="8890">
            <a:solidFill>
              <a:srgbClr val="FFFC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6897369" y="3374390"/>
            <a:ext cx="421640" cy="0"/>
          </a:xfrm>
          <a:custGeom>
            <a:avLst/>
            <a:gdLst/>
            <a:ahLst/>
            <a:cxnLst/>
            <a:rect l="l" t="t" r="r" b="b"/>
            <a:pathLst>
              <a:path w="421640">
                <a:moveTo>
                  <a:pt x="0" y="0"/>
                </a:moveTo>
                <a:lnTo>
                  <a:pt x="421428" y="0"/>
                </a:lnTo>
              </a:path>
            </a:pathLst>
          </a:custGeom>
          <a:ln w="7620">
            <a:solidFill>
              <a:srgbClr val="FFFC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885940" y="3366770"/>
            <a:ext cx="443865" cy="0"/>
          </a:xfrm>
          <a:custGeom>
            <a:avLst/>
            <a:gdLst/>
            <a:ahLst/>
            <a:cxnLst/>
            <a:rect l="l" t="t" r="r" b="b"/>
            <a:pathLst>
              <a:path w="443865">
                <a:moveTo>
                  <a:pt x="0" y="0"/>
                </a:moveTo>
                <a:lnTo>
                  <a:pt x="443653" y="0"/>
                </a:lnTo>
              </a:path>
            </a:pathLst>
          </a:custGeom>
          <a:ln w="7619">
            <a:solidFill>
              <a:srgbClr val="FFFCD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875416" y="3359784"/>
            <a:ext cx="464820" cy="0"/>
          </a:xfrm>
          <a:custGeom>
            <a:avLst/>
            <a:gdLst/>
            <a:ahLst/>
            <a:cxnLst/>
            <a:rect l="l" t="t" r="r" b="b"/>
            <a:pathLst>
              <a:path w="464820">
                <a:moveTo>
                  <a:pt x="0" y="0"/>
                </a:moveTo>
                <a:lnTo>
                  <a:pt x="464275" y="0"/>
                </a:lnTo>
              </a:path>
            </a:pathLst>
          </a:custGeom>
          <a:ln w="8889">
            <a:solidFill>
              <a:srgbClr val="FFFC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868159" y="3352800"/>
            <a:ext cx="478790" cy="0"/>
          </a:xfrm>
          <a:custGeom>
            <a:avLst/>
            <a:gdLst/>
            <a:ahLst/>
            <a:cxnLst/>
            <a:rect l="l" t="t" r="r" b="b"/>
            <a:pathLst>
              <a:path w="478790">
                <a:moveTo>
                  <a:pt x="0" y="0"/>
                </a:moveTo>
                <a:lnTo>
                  <a:pt x="478789" y="0"/>
                </a:lnTo>
              </a:path>
            </a:pathLst>
          </a:custGeom>
          <a:ln w="7620">
            <a:solidFill>
              <a:srgbClr val="FFF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859451" y="3345179"/>
            <a:ext cx="496570" cy="0"/>
          </a:xfrm>
          <a:custGeom>
            <a:avLst/>
            <a:gdLst/>
            <a:ahLst/>
            <a:cxnLst/>
            <a:rect l="l" t="t" r="r" b="b"/>
            <a:pathLst>
              <a:path w="496570">
                <a:moveTo>
                  <a:pt x="0" y="0"/>
                </a:moveTo>
                <a:lnTo>
                  <a:pt x="496207" y="0"/>
                </a:lnTo>
              </a:path>
            </a:pathLst>
          </a:custGeom>
          <a:ln w="7619">
            <a:solidFill>
              <a:srgbClr val="FFFB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852073" y="3337559"/>
            <a:ext cx="511175" cy="0"/>
          </a:xfrm>
          <a:custGeom>
            <a:avLst/>
            <a:gdLst/>
            <a:ahLst/>
            <a:cxnLst/>
            <a:rect l="l" t="t" r="r" b="b"/>
            <a:pathLst>
              <a:path w="511175">
                <a:moveTo>
                  <a:pt x="0" y="0"/>
                </a:moveTo>
                <a:lnTo>
                  <a:pt x="510963" y="0"/>
                </a:lnTo>
              </a:path>
            </a:pathLst>
          </a:custGeom>
          <a:ln w="7620">
            <a:solidFill>
              <a:srgbClr val="FFFBD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844961" y="3330575"/>
            <a:ext cx="525780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187" y="0"/>
                </a:lnTo>
              </a:path>
            </a:pathLst>
          </a:custGeom>
          <a:ln w="8890">
            <a:solidFill>
              <a:srgbClr val="FFFB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839249" y="3323590"/>
            <a:ext cx="537210" cy="0"/>
          </a:xfrm>
          <a:custGeom>
            <a:avLst/>
            <a:gdLst/>
            <a:ahLst/>
            <a:cxnLst/>
            <a:rect l="l" t="t" r="r" b="b"/>
            <a:pathLst>
              <a:path w="537209">
                <a:moveTo>
                  <a:pt x="0" y="0"/>
                </a:moveTo>
                <a:lnTo>
                  <a:pt x="536612" y="0"/>
                </a:lnTo>
              </a:path>
            </a:pathLst>
          </a:custGeom>
          <a:ln w="7620">
            <a:solidFill>
              <a:srgbClr val="FFFB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833421" y="3315970"/>
            <a:ext cx="548640" cy="0"/>
          </a:xfrm>
          <a:custGeom>
            <a:avLst/>
            <a:gdLst/>
            <a:ahLst/>
            <a:cxnLst/>
            <a:rect l="l" t="t" r="r" b="b"/>
            <a:pathLst>
              <a:path w="548640">
                <a:moveTo>
                  <a:pt x="0" y="0"/>
                </a:moveTo>
                <a:lnTo>
                  <a:pt x="548266" y="0"/>
                </a:lnTo>
              </a:path>
            </a:pathLst>
          </a:custGeom>
          <a:ln w="7619">
            <a:solidFill>
              <a:srgbClr val="FFFBC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6827594" y="3308350"/>
            <a:ext cx="560070" cy="0"/>
          </a:xfrm>
          <a:custGeom>
            <a:avLst/>
            <a:gdLst/>
            <a:ahLst/>
            <a:cxnLst/>
            <a:rect l="l" t="t" r="r" b="b"/>
            <a:pathLst>
              <a:path w="560070">
                <a:moveTo>
                  <a:pt x="0" y="0"/>
                </a:moveTo>
                <a:lnTo>
                  <a:pt x="559920" y="0"/>
                </a:lnTo>
              </a:path>
            </a:pathLst>
          </a:custGeom>
          <a:ln w="7620">
            <a:solidFill>
              <a:srgbClr val="FFFBC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23004" y="3302000"/>
            <a:ext cx="569595" cy="0"/>
          </a:xfrm>
          <a:custGeom>
            <a:avLst/>
            <a:gdLst/>
            <a:ahLst/>
            <a:cxnLst/>
            <a:rect l="l" t="t" r="r" b="b"/>
            <a:pathLst>
              <a:path w="569595">
                <a:moveTo>
                  <a:pt x="0" y="0"/>
                </a:moveTo>
                <a:lnTo>
                  <a:pt x="569101" y="0"/>
                </a:lnTo>
              </a:path>
            </a:pathLst>
          </a:custGeom>
          <a:ln w="7620">
            <a:solidFill>
              <a:srgbClr val="FFF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818771" y="3294379"/>
            <a:ext cx="577850" cy="0"/>
          </a:xfrm>
          <a:custGeom>
            <a:avLst/>
            <a:gdLst/>
            <a:ahLst/>
            <a:cxnLst/>
            <a:rect l="l" t="t" r="r" b="b"/>
            <a:pathLst>
              <a:path w="577850">
                <a:moveTo>
                  <a:pt x="0" y="0"/>
                </a:moveTo>
                <a:lnTo>
                  <a:pt x="577567" y="0"/>
                </a:lnTo>
              </a:path>
            </a:pathLst>
          </a:custGeom>
          <a:ln w="7619">
            <a:solidFill>
              <a:srgbClr val="FFFB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6814537" y="3286759"/>
            <a:ext cx="586105" cy="0"/>
          </a:xfrm>
          <a:custGeom>
            <a:avLst/>
            <a:gdLst/>
            <a:ahLst/>
            <a:cxnLst/>
            <a:rect l="l" t="t" r="r" b="b"/>
            <a:pathLst>
              <a:path w="586104">
                <a:moveTo>
                  <a:pt x="0" y="0"/>
                </a:moveTo>
                <a:lnTo>
                  <a:pt x="586034" y="0"/>
                </a:lnTo>
              </a:path>
            </a:pathLst>
          </a:custGeom>
          <a:ln w="7620">
            <a:solidFill>
              <a:srgbClr val="FFFB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6810337" y="3279140"/>
            <a:ext cx="594360" cy="0"/>
          </a:xfrm>
          <a:custGeom>
            <a:avLst/>
            <a:gdLst/>
            <a:ahLst/>
            <a:cxnLst/>
            <a:rect l="l" t="t" r="r" b="b"/>
            <a:pathLst>
              <a:path w="594359">
                <a:moveTo>
                  <a:pt x="0" y="0"/>
                </a:moveTo>
                <a:lnTo>
                  <a:pt x="594360" y="0"/>
                </a:lnTo>
              </a:path>
            </a:pathLst>
          </a:custGeom>
          <a:ln w="7620">
            <a:solidFill>
              <a:srgbClr val="FFFAC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6806975" y="3272790"/>
            <a:ext cx="600710" cy="0"/>
          </a:xfrm>
          <a:custGeom>
            <a:avLst/>
            <a:gdLst/>
            <a:ahLst/>
            <a:cxnLst/>
            <a:rect l="l" t="t" r="r" b="b"/>
            <a:pathLst>
              <a:path w="600709">
                <a:moveTo>
                  <a:pt x="0" y="0"/>
                </a:moveTo>
                <a:lnTo>
                  <a:pt x="600710" y="0"/>
                </a:lnTo>
              </a:path>
            </a:pathLst>
          </a:custGeom>
          <a:ln w="7620">
            <a:solidFill>
              <a:srgbClr val="FFFAC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6802942" y="3265170"/>
            <a:ext cx="608330" cy="0"/>
          </a:xfrm>
          <a:custGeom>
            <a:avLst/>
            <a:gdLst/>
            <a:ahLst/>
            <a:cxnLst/>
            <a:rect l="l" t="t" r="r" b="b"/>
            <a:pathLst>
              <a:path w="608329">
                <a:moveTo>
                  <a:pt x="0" y="0"/>
                </a:moveTo>
                <a:lnTo>
                  <a:pt x="608329" y="0"/>
                </a:lnTo>
              </a:path>
            </a:pathLst>
          </a:custGeom>
          <a:ln w="7619">
            <a:solidFill>
              <a:srgbClr val="FFFAC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6799178" y="3257550"/>
            <a:ext cx="615950" cy="0"/>
          </a:xfrm>
          <a:custGeom>
            <a:avLst/>
            <a:gdLst/>
            <a:ahLst/>
            <a:cxnLst/>
            <a:rect l="l" t="t" r="r" b="b"/>
            <a:pathLst>
              <a:path w="615950">
                <a:moveTo>
                  <a:pt x="0" y="0"/>
                </a:moveTo>
                <a:lnTo>
                  <a:pt x="615482" y="0"/>
                </a:lnTo>
              </a:path>
            </a:pathLst>
          </a:custGeom>
          <a:ln w="7620">
            <a:solidFill>
              <a:srgbClr val="FFF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6796772" y="3250564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5">
                <a:moveTo>
                  <a:pt x="0" y="0"/>
                </a:moveTo>
                <a:lnTo>
                  <a:pt x="620294" y="0"/>
                </a:lnTo>
              </a:path>
            </a:pathLst>
          </a:custGeom>
          <a:ln w="8889">
            <a:solidFill>
              <a:srgbClr val="FFFA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6794767" y="3243579"/>
            <a:ext cx="624840" cy="0"/>
          </a:xfrm>
          <a:custGeom>
            <a:avLst/>
            <a:gdLst/>
            <a:ahLst/>
            <a:cxnLst/>
            <a:rect l="l" t="t" r="r" b="b"/>
            <a:pathLst>
              <a:path w="624840">
                <a:moveTo>
                  <a:pt x="0" y="0"/>
                </a:moveTo>
                <a:lnTo>
                  <a:pt x="624305" y="0"/>
                </a:lnTo>
              </a:path>
            </a:pathLst>
          </a:custGeom>
          <a:ln w="7619">
            <a:solidFill>
              <a:srgbClr val="FFFAC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792361" y="3235960"/>
            <a:ext cx="629285" cy="0"/>
          </a:xfrm>
          <a:custGeom>
            <a:avLst/>
            <a:gdLst/>
            <a:ahLst/>
            <a:cxnLst/>
            <a:rect l="l" t="t" r="r" b="b"/>
            <a:pathLst>
              <a:path w="629284">
                <a:moveTo>
                  <a:pt x="0" y="0"/>
                </a:moveTo>
                <a:lnTo>
                  <a:pt x="629117" y="0"/>
                </a:lnTo>
              </a:path>
            </a:pathLst>
          </a:custGeom>
          <a:ln w="7620">
            <a:solidFill>
              <a:srgbClr val="FFFAC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791007" y="3228975"/>
            <a:ext cx="632460" cy="0"/>
          </a:xfrm>
          <a:custGeom>
            <a:avLst/>
            <a:gdLst/>
            <a:ahLst/>
            <a:cxnLst/>
            <a:rect l="l" t="t" r="r" b="b"/>
            <a:pathLst>
              <a:path w="632459">
                <a:moveTo>
                  <a:pt x="0" y="0"/>
                </a:moveTo>
                <a:lnTo>
                  <a:pt x="632142" y="0"/>
                </a:lnTo>
              </a:path>
            </a:pathLst>
          </a:custGeom>
          <a:ln w="8890">
            <a:solidFill>
              <a:srgbClr val="FFFAC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790055" y="3221989"/>
            <a:ext cx="634365" cy="0"/>
          </a:xfrm>
          <a:custGeom>
            <a:avLst/>
            <a:gdLst/>
            <a:ahLst/>
            <a:cxnLst/>
            <a:rect l="l" t="t" r="r" b="b"/>
            <a:pathLst>
              <a:path w="634365">
                <a:moveTo>
                  <a:pt x="0" y="0"/>
                </a:moveTo>
                <a:lnTo>
                  <a:pt x="634364" y="0"/>
                </a:lnTo>
              </a:path>
            </a:pathLst>
          </a:custGeom>
          <a:ln w="7620">
            <a:solidFill>
              <a:srgbClr val="FFFAB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788911" y="3214370"/>
            <a:ext cx="637540" cy="0"/>
          </a:xfrm>
          <a:custGeom>
            <a:avLst/>
            <a:gdLst/>
            <a:ahLst/>
            <a:cxnLst/>
            <a:rect l="l" t="t" r="r" b="b"/>
            <a:pathLst>
              <a:path w="637540">
                <a:moveTo>
                  <a:pt x="0" y="0"/>
                </a:moveTo>
                <a:lnTo>
                  <a:pt x="637031" y="0"/>
                </a:lnTo>
              </a:path>
            </a:pathLst>
          </a:custGeom>
          <a:ln w="7619">
            <a:solidFill>
              <a:srgbClr val="FFFA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788531" y="3208020"/>
            <a:ext cx="638175" cy="0"/>
          </a:xfrm>
          <a:custGeom>
            <a:avLst/>
            <a:gdLst/>
            <a:ahLst/>
            <a:cxnLst/>
            <a:rect l="l" t="t" r="r" b="b"/>
            <a:pathLst>
              <a:path w="638175">
                <a:moveTo>
                  <a:pt x="0" y="0"/>
                </a:moveTo>
                <a:lnTo>
                  <a:pt x="637920" y="0"/>
                </a:lnTo>
              </a:path>
            </a:pathLst>
          </a:custGeom>
          <a:ln w="5080">
            <a:solidFill>
              <a:srgbClr val="FFF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788029" y="3204210"/>
            <a:ext cx="639445" cy="0"/>
          </a:xfrm>
          <a:custGeom>
            <a:avLst/>
            <a:gdLst/>
            <a:ahLst/>
            <a:cxnLst/>
            <a:rect l="l" t="t" r="r" b="b"/>
            <a:pathLst>
              <a:path w="639445">
                <a:moveTo>
                  <a:pt x="0" y="0"/>
                </a:moveTo>
                <a:lnTo>
                  <a:pt x="639051" y="0"/>
                </a:lnTo>
              </a:path>
            </a:pathLst>
          </a:custGeom>
          <a:ln w="3175">
            <a:solidFill>
              <a:srgbClr val="FFF9B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787182" y="3199764"/>
            <a:ext cx="641350" cy="0"/>
          </a:xfrm>
          <a:custGeom>
            <a:avLst/>
            <a:gdLst/>
            <a:ahLst/>
            <a:cxnLst/>
            <a:rect l="l" t="t" r="r" b="b"/>
            <a:pathLst>
              <a:path w="641350">
                <a:moveTo>
                  <a:pt x="0" y="0"/>
                </a:moveTo>
                <a:lnTo>
                  <a:pt x="640745" y="0"/>
                </a:lnTo>
              </a:path>
            </a:pathLst>
          </a:custGeom>
          <a:ln w="8889">
            <a:solidFill>
              <a:srgbClr val="FFF9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6786578" y="3192779"/>
            <a:ext cx="641985" cy="0"/>
          </a:xfrm>
          <a:custGeom>
            <a:avLst/>
            <a:gdLst/>
            <a:ahLst/>
            <a:cxnLst/>
            <a:rect l="l" t="t" r="r" b="b"/>
            <a:pathLst>
              <a:path w="641984">
                <a:moveTo>
                  <a:pt x="0" y="0"/>
                </a:moveTo>
                <a:lnTo>
                  <a:pt x="641954" y="0"/>
                </a:lnTo>
              </a:path>
            </a:pathLst>
          </a:custGeom>
          <a:ln w="7619">
            <a:solidFill>
              <a:srgbClr val="FFF9B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6785851" y="3185160"/>
            <a:ext cx="643890" cy="0"/>
          </a:xfrm>
          <a:custGeom>
            <a:avLst/>
            <a:gdLst/>
            <a:ahLst/>
            <a:cxnLst/>
            <a:rect l="l" t="t" r="r" b="b"/>
            <a:pathLst>
              <a:path w="643890">
                <a:moveTo>
                  <a:pt x="0" y="0"/>
                </a:moveTo>
                <a:lnTo>
                  <a:pt x="643406" y="0"/>
                </a:lnTo>
              </a:path>
            </a:pathLst>
          </a:custGeom>
          <a:ln w="7620">
            <a:solidFill>
              <a:srgbClr val="FFF9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6785791" y="3180714"/>
            <a:ext cx="643890" cy="0"/>
          </a:xfrm>
          <a:custGeom>
            <a:avLst/>
            <a:gdLst/>
            <a:ahLst/>
            <a:cxnLst/>
            <a:rect l="l" t="t" r="r" b="b"/>
            <a:pathLst>
              <a:path w="643890">
                <a:moveTo>
                  <a:pt x="0" y="0"/>
                </a:moveTo>
                <a:lnTo>
                  <a:pt x="643527" y="0"/>
                </a:lnTo>
              </a:path>
            </a:pathLst>
          </a:custGeom>
          <a:ln w="3809">
            <a:solidFill>
              <a:srgbClr val="FFF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6785864" y="3176270"/>
            <a:ext cx="643890" cy="0"/>
          </a:xfrm>
          <a:custGeom>
            <a:avLst/>
            <a:gdLst/>
            <a:ahLst/>
            <a:cxnLst/>
            <a:rect l="l" t="t" r="r" b="b"/>
            <a:pathLst>
              <a:path w="643890">
                <a:moveTo>
                  <a:pt x="0" y="0"/>
                </a:moveTo>
                <a:lnTo>
                  <a:pt x="643382" y="0"/>
                </a:lnTo>
              </a:path>
            </a:pathLst>
          </a:custGeom>
          <a:ln w="5080">
            <a:solidFill>
              <a:srgbClr val="FFF9B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6785991" y="3170554"/>
            <a:ext cx="643255" cy="0"/>
          </a:xfrm>
          <a:custGeom>
            <a:avLst/>
            <a:gdLst/>
            <a:ahLst/>
            <a:cxnLst/>
            <a:rect l="l" t="t" r="r" b="b"/>
            <a:pathLst>
              <a:path w="643254">
                <a:moveTo>
                  <a:pt x="0" y="0"/>
                </a:moveTo>
                <a:lnTo>
                  <a:pt x="643128" y="0"/>
                </a:lnTo>
              </a:path>
            </a:pathLst>
          </a:custGeom>
          <a:ln w="8889">
            <a:solidFill>
              <a:srgbClr val="FFF9B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6786753" y="3163570"/>
            <a:ext cx="641985" cy="0"/>
          </a:xfrm>
          <a:custGeom>
            <a:avLst/>
            <a:gdLst/>
            <a:ahLst/>
            <a:cxnLst/>
            <a:rect l="l" t="t" r="r" b="b"/>
            <a:pathLst>
              <a:path w="641984">
                <a:moveTo>
                  <a:pt x="0" y="0"/>
                </a:moveTo>
                <a:lnTo>
                  <a:pt x="641603" y="0"/>
                </a:lnTo>
              </a:path>
            </a:pathLst>
          </a:custGeom>
          <a:ln w="7619">
            <a:solidFill>
              <a:srgbClr val="FFF9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6787832" y="3156585"/>
            <a:ext cx="639445" cy="0"/>
          </a:xfrm>
          <a:custGeom>
            <a:avLst/>
            <a:gdLst/>
            <a:ahLst/>
            <a:cxnLst/>
            <a:rect l="l" t="t" r="r" b="b"/>
            <a:pathLst>
              <a:path w="639445">
                <a:moveTo>
                  <a:pt x="0" y="0"/>
                </a:moveTo>
                <a:lnTo>
                  <a:pt x="639444" y="0"/>
                </a:lnTo>
              </a:path>
            </a:pathLst>
          </a:custGeom>
          <a:ln w="6350">
            <a:solidFill>
              <a:srgbClr val="FFF9B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6788150" y="3148964"/>
            <a:ext cx="638810" cy="0"/>
          </a:xfrm>
          <a:custGeom>
            <a:avLst/>
            <a:gdLst/>
            <a:ahLst/>
            <a:cxnLst/>
            <a:rect l="l" t="t" r="r" b="b"/>
            <a:pathLst>
              <a:path w="638809">
                <a:moveTo>
                  <a:pt x="0" y="0"/>
                </a:moveTo>
                <a:lnTo>
                  <a:pt x="638809" y="0"/>
                </a:lnTo>
              </a:path>
            </a:pathLst>
          </a:custGeom>
          <a:ln w="8889">
            <a:solidFill>
              <a:srgbClr val="FFF9B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6789293" y="3141345"/>
            <a:ext cx="636270" cy="0"/>
          </a:xfrm>
          <a:custGeom>
            <a:avLst/>
            <a:gdLst/>
            <a:ahLst/>
            <a:cxnLst/>
            <a:rect l="l" t="t" r="r" b="b"/>
            <a:pathLst>
              <a:path w="636270">
                <a:moveTo>
                  <a:pt x="0" y="0"/>
                </a:moveTo>
                <a:lnTo>
                  <a:pt x="636142" y="0"/>
                </a:lnTo>
              </a:path>
            </a:pathLst>
          </a:custGeom>
          <a:ln w="8889">
            <a:solidFill>
              <a:srgbClr val="FFF9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6790435" y="3134360"/>
            <a:ext cx="633730" cy="0"/>
          </a:xfrm>
          <a:custGeom>
            <a:avLst/>
            <a:gdLst/>
            <a:ahLst/>
            <a:cxnLst/>
            <a:rect l="l" t="t" r="r" b="b"/>
            <a:pathLst>
              <a:path w="633729">
                <a:moveTo>
                  <a:pt x="0" y="0"/>
                </a:moveTo>
                <a:lnTo>
                  <a:pt x="633476" y="0"/>
                </a:lnTo>
              </a:path>
            </a:pathLst>
          </a:custGeom>
          <a:ln w="7620">
            <a:solidFill>
              <a:srgbClr val="FFF8B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6791579" y="3126739"/>
            <a:ext cx="631190" cy="0"/>
          </a:xfrm>
          <a:custGeom>
            <a:avLst/>
            <a:gdLst/>
            <a:ahLst/>
            <a:cxnLst/>
            <a:rect l="l" t="t" r="r" b="b"/>
            <a:pathLst>
              <a:path w="631190">
                <a:moveTo>
                  <a:pt x="0" y="0"/>
                </a:moveTo>
                <a:lnTo>
                  <a:pt x="630808" y="0"/>
                </a:lnTo>
              </a:path>
            </a:pathLst>
          </a:custGeom>
          <a:ln w="7620">
            <a:solidFill>
              <a:srgbClr val="FFF8B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6793162" y="3119754"/>
            <a:ext cx="628015" cy="0"/>
          </a:xfrm>
          <a:custGeom>
            <a:avLst/>
            <a:gdLst/>
            <a:ahLst/>
            <a:cxnLst/>
            <a:rect l="l" t="t" r="r" b="b"/>
            <a:pathLst>
              <a:path w="628015">
                <a:moveTo>
                  <a:pt x="0" y="0"/>
                </a:moveTo>
                <a:lnTo>
                  <a:pt x="627513" y="0"/>
                </a:lnTo>
              </a:path>
            </a:pathLst>
          </a:custGeom>
          <a:ln w="8889">
            <a:solidFill>
              <a:srgbClr val="FFF8A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795569" y="3112770"/>
            <a:ext cx="622935" cy="0"/>
          </a:xfrm>
          <a:custGeom>
            <a:avLst/>
            <a:gdLst/>
            <a:ahLst/>
            <a:cxnLst/>
            <a:rect l="l" t="t" r="r" b="b"/>
            <a:pathLst>
              <a:path w="622934">
                <a:moveTo>
                  <a:pt x="0" y="0"/>
                </a:moveTo>
                <a:lnTo>
                  <a:pt x="622701" y="0"/>
                </a:lnTo>
              </a:path>
            </a:pathLst>
          </a:custGeom>
          <a:ln w="7619">
            <a:solidFill>
              <a:srgbClr val="FFF8A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6797975" y="3105150"/>
            <a:ext cx="618490" cy="0"/>
          </a:xfrm>
          <a:custGeom>
            <a:avLst/>
            <a:gdLst/>
            <a:ahLst/>
            <a:cxnLst/>
            <a:rect l="l" t="t" r="r" b="b"/>
            <a:pathLst>
              <a:path w="618490">
                <a:moveTo>
                  <a:pt x="0" y="0"/>
                </a:moveTo>
                <a:lnTo>
                  <a:pt x="617888" y="0"/>
                </a:lnTo>
              </a:path>
            </a:pathLst>
          </a:custGeom>
          <a:ln w="7620">
            <a:solidFill>
              <a:srgbClr val="FFF8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6800783" y="3097529"/>
            <a:ext cx="612775" cy="0"/>
          </a:xfrm>
          <a:custGeom>
            <a:avLst/>
            <a:gdLst/>
            <a:ahLst/>
            <a:cxnLst/>
            <a:rect l="l" t="t" r="r" b="b"/>
            <a:pathLst>
              <a:path w="612775">
                <a:moveTo>
                  <a:pt x="0" y="0"/>
                </a:moveTo>
                <a:lnTo>
                  <a:pt x="612407" y="0"/>
                </a:lnTo>
              </a:path>
            </a:pathLst>
          </a:custGeom>
          <a:ln w="7619">
            <a:solidFill>
              <a:srgbClr val="FFF8A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803790" y="3090545"/>
            <a:ext cx="607060" cy="0"/>
          </a:xfrm>
          <a:custGeom>
            <a:avLst/>
            <a:gdLst/>
            <a:ahLst/>
            <a:cxnLst/>
            <a:rect l="l" t="t" r="r" b="b"/>
            <a:pathLst>
              <a:path w="607059">
                <a:moveTo>
                  <a:pt x="0" y="0"/>
                </a:moveTo>
                <a:lnTo>
                  <a:pt x="606725" y="0"/>
                </a:lnTo>
              </a:path>
            </a:pathLst>
          </a:custGeom>
          <a:ln w="8889">
            <a:solidFill>
              <a:srgbClr val="FFF8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807400" y="3083560"/>
            <a:ext cx="600075" cy="0"/>
          </a:xfrm>
          <a:custGeom>
            <a:avLst/>
            <a:gdLst/>
            <a:ahLst/>
            <a:cxnLst/>
            <a:rect l="l" t="t" r="r" b="b"/>
            <a:pathLst>
              <a:path w="600075">
                <a:moveTo>
                  <a:pt x="0" y="0"/>
                </a:moveTo>
                <a:lnTo>
                  <a:pt x="599907" y="0"/>
                </a:lnTo>
              </a:path>
            </a:pathLst>
          </a:custGeom>
          <a:ln w="7620">
            <a:solidFill>
              <a:srgbClr val="FFF8A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811009" y="3075939"/>
            <a:ext cx="593090" cy="0"/>
          </a:xfrm>
          <a:custGeom>
            <a:avLst/>
            <a:gdLst/>
            <a:ahLst/>
            <a:cxnLst/>
            <a:rect l="l" t="t" r="r" b="b"/>
            <a:pathLst>
              <a:path w="593090">
                <a:moveTo>
                  <a:pt x="0" y="0"/>
                </a:moveTo>
                <a:lnTo>
                  <a:pt x="593090" y="0"/>
                </a:lnTo>
              </a:path>
            </a:pathLst>
          </a:custGeom>
          <a:ln w="7620">
            <a:solidFill>
              <a:srgbClr val="FFF8A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814745" y="3068954"/>
            <a:ext cx="586105" cy="0"/>
          </a:xfrm>
          <a:custGeom>
            <a:avLst/>
            <a:gdLst/>
            <a:ahLst/>
            <a:cxnLst/>
            <a:rect l="l" t="t" r="r" b="b"/>
            <a:pathLst>
              <a:path w="586104">
                <a:moveTo>
                  <a:pt x="0" y="0"/>
                </a:moveTo>
                <a:lnTo>
                  <a:pt x="585619" y="0"/>
                </a:lnTo>
              </a:path>
            </a:pathLst>
          </a:custGeom>
          <a:ln w="8889">
            <a:solidFill>
              <a:srgbClr val="FFF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6819227" y="3061335"/>
            <a:ext cx="577215" cy="0"/>
          </a:xfrm>
          <a:custGeom>
            <a:avLst/>
            <a:gdLst/>
            <a:ahLst/>
            <a:cxnLst/>
            <a:rect l="l" t="t" r="r" b="b"/>
            <a:pathLst>
              <a:path w="577215">
                <a:moveTo>
                  <a:pt x="0" y="0"/>
                </a:moveTo>
                <a:lnTo>
                  <a:pt x="576654" y="0"/>
                </a:lnTo>
              </a:path>
            </a:pathLst>
          </a:custGeom>
          <a:ln w="8889">
            <a:solidFill>
              <a:srgbClr val="FFF7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6823709" y="3054350"/>
            <a:ext cx="567690" cy="0"/>
          </a:xfrm>
          <a:custGeom>
            <a:avLst/>
            <a:gdLst/>
            <a:ahLst/>
            <a:cxnLst/>
            <a:rect l="l" t="t" r="r" b="b"/>
            <a:pathLst>
              <a:path w="567690">
                <a:moveTo>
                  <a:pt x="0" y="0"/>
                </a:moveTo>
                <a:lnTo>
                  <a:pt x="567690" y="0"/>
                </a:lnTo>
              </a:path>
            </a:pathLst>
          </a:custGeom>
          <a:ln w="7620">
            <a:solidFill>
              <a:srgbClr val="FFF7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6829900" y="3046729"/>
            <a:ext cx="555625" cy="0"/>
          </a:xfrm>
          <a:custGeom>
            <a:avLst/>
            <a:gdLst/>
            <a:ahLst/>
            <a:cxnLst/>
            <a:rect l="l" t="t" r="r" b="b"/>
            <a:pathLst>
              <a:path w="555625">
                <a:moveTo>
                  <a:pt x="0" y="0"/>
                </a:moveTo>
                <a:lnTo>
                  <a:pt x="555307" y="0"/>
                </a:lnTo>
              </a:path>
            </a:pathLst>
          </a:custGeom>
          <a:ln w="7619">
            <a:solidFill>
              <a:srgbClr val="FFF7A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835060" y="3039745"/>
            <a:ext cx="545465" cy="0"/>
          </a:xfrm>
          <a:custGeom>
            <a:avLst/>
            <a:gdLst/>
            <a:ahLst/>
            <a:cxnLst/>
            <a:rect l="l" t="t" r="r" b="b"/>
            <a:pathLst>
              <a:path w="545465">
                <a:moveTo>
                  <a:pt x="0" y="0"/>
                </a:moveTo>
                <a:lnTo>
                  <a:pt x="544988" y="0"/>
                </a:lnTo>
              </a:path>
            </a:pathLst>
          </a:custGeom>
          <a:ln w="8889">
            <a:solidFill>
              <a:srgbClr val="FFF7A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841405" y="3032760"/>
            <a:ext cx="532765" cy="0"/>
          </a:xfrm>
          <a:custGeom>
            <a:avLst/>
            <a:gdLst/>
            <a:ahLst/>
            <a:cxnLst/>
            <a:rect l="l" t="t" r="r" b="b"/>
            <a:pathLst>
              <a:path w="532765">
                <a:moveTo>
                  <a:pt x="0" y="0"/>
                </a:moveTo>
                <a:lnTo>
                  <a:pt x="532299" y="0"/>
                </a:lnTo>
              </a:path>
            </a:pathLst>
          </a:custGeom>
          <a:ln w="7620">
            <a:solidFill>
              <a:srgbClr val="FFF7A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6848517" y="3025139"/>
            <a:ext cx="518159" cy="0"/>
          </a:xfrm>
          <a:custGeom>
            <a:avLst/>
            <a:gdLst/>
            <a:ahLst/>
            <a:cxnLst/>
            <a:rect l="l" t="t" r="r" b="b"/>
            <a:pathLst>
              <a:path w="518159">
                <a:moveTo>
                  <a:pt x="0" y="0"/>
                </a:moveTo>
                <a:lnTo>
                  <a:pt x="518075" y="0"/>
                </a:lnTo>
              </a:path>
            </a:pathLst>
          </a:custGeom>
          <a:ln w="7620">
            <a:solidFill>
              <a:srgbClr val="FFF7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6855629" y="3017520"/>
            <a:ext cx="504190" cy="0"/>
          </a:xfrm>
          <a:custGeom>
            <a:avLst/>
            <a:gdLst/>
            <a:ahLst/>
            <a:cxnLst/>
            <a:rect l="l" t="t" r="r" b="b"/>
            <a:pathLst>
              <a:path w="504190">
                <a:moveTo>
                  <a:pt x="0" y="0"/>
                </a:moveTo>
                <a:lnTo>
                  <a:pt x="503851" y="0"/>
                </a:lnTo>
              </a:path>
            </a:pathLst>
          </a:custGeom>
          <a:ln w="7619">
            <a:solidFill>
              <a:srgbClr val="FFF7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6862353" y="3010535"/>
            <a:ext cx="490855" cy="0"/>
          </a:xfrm>
          <a:custGeom>
            <a:avLst/>
            <a:gdLst/>
            <a:ahLst/>
            <a:cxnLst/>
            <a:rect l="l" t="t" r="r" b="b"/>
            <a:pathLst>
              <a:path w="490854">
                <a:moveTo>
                  <a:pt x="0" y="0"/>
                </a:moveTo>
                <a:lnTo>
                  <a:pt x="490401" y="0"/>
                </a:lnTo>
              </a:path>
            </a:pathLst>
          </a:custGeom>
          <a:ln w="8889">
            <a:solidFill>
              <a:srgbClr val="FFF7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871062" y="3003550"/>
            <a:ext cx="473075" cy="0"/>
          </a:xfrm>
          <a:custGeom>
            <a:avLst/>
            <a:gdLst/>
            <a:ahLst/>
            <a:cxnLst/>
            <a:rect l="l" t="t" r="r" b="b"/>
            <a:pathLst>
              <a:path w="473075">
                <a:moveTo>
                  <a:pt x="0" y="0"/>
                </a:moveTo>
                <a:lnTo>
                  <a:pt x="472984" y="0"/>
                </a:lnTo>
              </a:path>
            </a:pathLst>
          </a:custGeom>
          <a:ln w="7620">
            <a:solidFill>
              <a:srgbClr val="FFF7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880078" y="2995929"/>
            <a:ext cx="455295" cy="0"/>
          </a:xfrm>
          <a:custGeom>
            <a:avLst/>
            <a:gdLst/>
            <a:ahLst/>
            <a:cxnLst/>
            <a:rect l="l" t="t" r="r" b="b"/>
            <a:pathLst>
              <a:path w="455295">
                <a:moveTo>
                  <a:pt x="0" y="0"/>
                </a:moveTo>
                <a:lnTo>
                  <a:pt x="455050" y="0"/>
                </a:lnTo>
              </a:path>
            </a:pathLst>
          </a:custGeom>
          <a:ln w="7619">
            <a:solidFill>
              <a:srgbClr val="FFF79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890629" y="2988310"/>
            <a:ext cx="434975" cy="0"/>
          </a:xfrm>
          <a:custGeom>
            <a:avLst/>
            <a:gdLst/>
            <a:ahLst/>
            <a:cxnLst/>
            <a:rect l="l" t="t" r="r" b="b"/>
            <a:pathLst>
              <a:path w="434975">
                <a:moveTo>
                  <a:pt x="0" y="0"/>
                </a:moveTo>
                <a:lnTo>
                  <a:pt x="434535" y="0"/>
                </a:lnTo>
              </a:path>
            </a:pathLst>
          </a:custGeom>
          <a:ln w="7620">
            <a:solidFill>
              <a:srgbClr val="FFF6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899421" y="2981960"/>
            <a:ext cx="417830" cy="0"/>
          </a:xfrm>
          <a:custGeom>
            <a:avLst/>
            <a:gdLst/>
            <a:ahLst/>
            <a:cxnLst/>
            <a:rect l="l" t="t" r="r" b="b"/>
            <a:pathLst>
              <a:path w="417829">
                <a:moveTo>
                  <a:pt x="0" y="0"/>
                </a:moveTo>
                <a:lnTo>
                  <a:pt x="417439" y="0"/>
                </a:lnTo>
              </a:path>
            </a:pathLst>
          </a:custGeom>
          <a:ln w="7620">
            <a:solidFill>
              <a:srgbClr val="FFF69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912147" y="2974339"/>
            <a:ext cx="391795" cy="0"/>
          </a:xfrm>
          <a:custGeom>
            <a:avLst/>
            <a:gdLst/>
            <a:ahLst/>
            <a:cxnLst/>
            <a:rect l="l" t="t" r="r" b="b"/>
            <a:pathLst>
              <a:path w="391795">
                <a:moveTo>
                  <a:pt x="0" y="0"/>
                </a:moveTo>
                <a:lnTo>
                  <a:pt x="391506" y="0"/>
                </a:lnTo>
              </a:path>
            </a:pathLst>
          </a:custGeom>
          <a:ln w="7620">
            <a:solidFill>
              <a:srgbClr val="FFF6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925309" y="2966720"/>
            <a:ext cx="364490" cy="0"/>
          </a:xfrm>
          <a:custGeom>
            <a:avLst/>
            <a:gdLst/>
            <a:ahLst/>
            <a:cxnLst/>
            <a:rect l="l" t="t" r="r" b="b"/>
            <a:pathLst>
              <a:path w="364490">
                <a:moveTo>
                  <a:pt x="0" y="0"/>
                </a:moveTo>
                <a:lnTo>
                  <a:pt x="364490" y="0"/>
                </a:lnTo>
              </a:path>
            </a:pathLst>
          </a:custGeom>
          <a:ln w="7619">
            <a:solidFill>
              <a:srgbClr val="FFF69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6940126" y="2959735"/>
            <a:ext cx="334645" cy="0"/>
          </a:xfrm>
          <a:custGeom>
            <a:avLst/>
            <a:gdLst/>
            <a:ahLst/>
            <a:cxnLst/>
            <a:rect l="l" t="t" r="r" b="b"/>
            <a:pathLst>
              <a:path w="334645">
                <a:moveTo>
                  <a:pt x="0" y="0"/>
                </a:moveTo>
                <a:lnTo>
                  <a:pt x="334151" y="0"/>
                </a:lnTo>
              </a:path>
            </a:pathLst>
          </a:custGeom>
          <a:ln w="8889">
            <a:solidFill>
              <a:srgbClr val="FFF69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6958965" y="2952750"/>
            <a:ext cx="295910" cy="0"/>
          </a:xfrm>
          <a:custGeom>
            <a:avLst/>
            <a:gdLst/>
            <a:ahLst/>
            <a:cxnLst/>
            <a:rect l="l" t="t" r="r" b="b"/>
            <a:pathLst>
              <a:path w="295909">
                <a:moveTo>
                  <a:pt x="0" y="0"/>
                </a:moveTo>
                <a:lnTo>
                  <a:pt x="295910" y="0"/>
                </a:lnTo>
              </a:path>
            </a:pathLst>
          </a:custGeom>
          <a:ln w="7620">
            <a:solidFill>
              <a:srgbClr val="FFF69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6979919" y="2945129"/>
            <a:ext cx="254000" cy="0"/>
          </a:xfrm>
          <a:custGeom>
            <a:avLst/>
            <a:gdLst/>
            <a:ahLst/>
            <a:cxnLst/>
            <a:rect l="l" t="t" r="r" b="b"/>
            <a:pathLst>
              <a:path w="254000">
                <a:moveTo>
                  <a:pt x="0" y="0"/>
                </a:moveTo>
                <a:lnTo>
                  <a:pt x="254000" y="0"/>
                </a:lnTo>
              </a:path>
            </a:pathLst>
          </a:custGeom>
          <a:ln w="7619">
            <a:solidFill>
              <a:srgbClr val="FFF69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7006046" y="2937510"/>
            <a:ext cx="203200" cy="0"/>
          </a:xfrm>
          <a:custGeom>
            <a:avLst/>
            <a:gdLst/>
            <a:ahLst/>
            <a:cxnLst/>
            <a:rect l="l" t="t" r="r" b="b"/>
            <a:pathLst>
              <a:path w="203200">
                <a:moveTo>
                  <a:pt x="0" y="0"/>
                </a:moveTo>
                <a:lnTo>
                  <a:pt x="202837" y="0"/>
                </a:lnTo>
              </a:path>
            </a:pathLst>
          </a:custGeom>
          <a:ln w="7620">
            <a:solidFill>
              <a:srgbClr val="FFF69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6786880" y="2928620"/>
            <a:ext cx="642620" cy="500380"/>
          </a:xfrm>
          <a:custGeom>
            <a:avLst/>
            <a:gdLst/>
            <a:ahLst/>
            <a:cxnLst/>
            <a:rect l="l" t="t" r="r" b="b"/>
            <a:pathLst>
              <a:path w="642620" h="500379">
                <a:moveTo>
                  <a:pt x="321310" y="0"/>
                </a:moveTo>
                <a:lnTo>
                  <a:pt x="374437" y="3164"/>
                </a:lnTo>
                <a:lnTo>
                  <a:pt x="424464" y="12364"/>
                </a:lnTo>
                <a:lnTo>
                  <a:pt x="470802" y="27157"/>
                </a:lnTo>
                <a:lnTo>
                  <a:pt x="512866" y="47101"/>
                </a:lnTo>
                <a:lnTo>
                  <a:pt x="550068" y="71754"/>
                </a:lnTo>
                <a:lnTo>
                  <a:pt x="581822" y="100675"/>
                </a:lnTo>
                <a:lnTo>
                  <a:pt x="607541" y="133421"/>
                </a:lnTo>
                <a:lnTo>
                  <a:pt x="626638" y="169550"/>
                </a:lnTo>
                <a:lnTo>
                  <a:pt x="638526" y="208620"/>
                </a:lnTo>
                <a:lnTo>
                  <a:pt x="642620" y="250189"/>
                </a:lnTo>
                <a:lnTo>
                  <a:pt x="638526" y="291451"/>
                </a:lnTo>
                <a:lnTo>
                  <a:pt x="626638" y="330342"/>
                </a:lnTo>
                <a:lnTo>
                  <a:pt x="607541" y="366398"/>
                </a:lnTo>
                <a:lnTo>
                  <a:pt x="581822" y="399155"/>
                </a:lnTo>
                <a:lnTo>
                  <a:pt x="550068" y="428148"/>
                </a:lnTo>
                <a:lnTo>
                  <a:pt x="512866" y="452912"/>
                </a:lnTo>
                <a:lnTo>
                  <a:pt x="470802" y="472982"/>
                </a:lnTo>
                <a:lnTo>
                  <a:pt x="424464" y="487893"/>
                </a:lnTo>
                <a:lnTo>
                  <a:pt x="374437" y="497180"/>
                </a:lnTo>
                <a:lnTo>
                  <a:pt x="321310" y="500379"/>
                </a:lnTo>
                <a:lnTo>
                  <a:pt x="267873" y="497180"/>
                </a:lnTo>
                <a:lnTo>
                  <a:pt x="217667" y="487893"/>
                </a:lnTo>
                <a:lnTo>
                  <a:pt x="171256" y="472982"/>
                </a:lnTo>
                <a:lnTo>
                  <a:pt x="129204" y="452912"/>
                </a:lnTo>
                <a:lnTo>
                  <a:pt x="92075" y="428148"/>
                </a:lnTo>
                <a:lnTo>
                  <a:pt x="60431" y="399155"/>
                </a:lnTo>
                <a:lnTo>
                  <a:pt x="34838" y="366398"/>
                </a:lnTo>
                <a:lnTo>
                  <a:pt x="15859" y="330342"/>
                </a:lnTo>
                <a:lnTo>
                  <a:pt x="4058" y="291451"/>
                </a:lnTo>
                <a:lnTo>
                  <a:pt x="0" y="250189"/>
                </a:lnTo>
                <a:lnTo>
                  <a:pt x="4058" y="208620"/>
                </a:lnTo>
                <a:lnTo>
                  <a:pt x="15859" y="169550"/>
                </a:lnTo>
                <a:lnTo>
                  <a:pt x="34838" y="133421"/>
                </a:lnTo>
                <a:lnTo>
                  <a:pt x="60431" y="100675"/>
                </a:lnTo>
                <a:lnTo>
                  <a:pt x="92075" y="71755"/>
                </a:lnTo>
                <a:lnTo>
                  <a:pt x="129204" y="47101"/>
                </a:lnTo>
                <a:lnTo>
                  <a:pt x="171256" y="27157"/>
                </a:lnTo>
                <a:lnTo>
                  <a:pt x="217667" y="12364"/>
                </a:lnTo>
                <a:lnTo>
                  <a:pt x="267873" y="3164"/>
                </a:lnTo>
                <a:lnTo>
                  <a:pt x="321310" y="0"/>
                </a:lnTo>
                <a:close/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786880" y="2928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742950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CCB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 txBox="1"/>
          <p:nvPr/>
        </p:nvSpPr>
        <p:spPr>
          <a:xfrm>
            <a:off x="6271259" y="2992120"/>
            <a:ext cx="189865" cy="12318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76530" algn="l"/>
              </a:tabLst>
            </a:pPr>
            <a:r>
              <a:rPr sz="650" u="sng" spc="-5" dirty="0">
                <a:uFill>
                  <a:solidFill>
                    <a:srgbClr val="FFF692"/>
                  </a:solidFill>
                </a:uFill>
                <a:latin typeface="Times New Roman"/>
                <a:cs typeface="Times New Roman"/>
              </a:rPr>
              <a:t> 	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6788245" y="2933700"/>
            <a:ext cx="638810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17804" algn="l"/>
                <a:tab pos="638175" algn="l"/>
              </a:tabLst>
            </a:pPr>
            <a:r>
              <a:rPr sz="650" u="sng" spc="-5" dirty="0">
                <a:uFill>
                  <a:solidFill>
                    <a:srgbClr val="FFF9B5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650" b="1" u="sng" spc="-250" dirty="0">
                <a:uFill>
                  <a:solidFill>
                    <a:srgbClr val="FFF9B5"/>
                  </a:solidFill>
                </a:uFill>
                <a:latin typeface="Georgia"/>
                <a:cs typeface="Georgia"/>
              </a:rPr>
              <a:t>1</a:t>
            </a:r>
            <a:r>
              <a:rPr sz="1650" b="1" u="sng" spc="-375" baseline="-17676" dirty="0">
                <a:uFill>
                  <a:solidFill>
                    <a:srgbClr val="FFF9B5"/>
                  </a:solidFill>
                </a:uFill>
                <a:latin typeface="Georgia"/>
                <a:cs typeface="Georgia"/>
              </a:rPr>
              <a:t>O</a:t>
            </a:r>
            <a:r>
              <a:rPr sz="975" b="1" u="sng" spc="-375" baseline="-12820" dirty="0">
                <a:uFill>
                  <a:solidFill>
                    <a:srgbClr val="FFF9B5"/>
                  </a:solidFill>
                </a:uFill>
                <a:latin typeface="Georgia"/>
                <a:cs typeface="Georgia"/>
              </a:rPr>
              <a:t>1</a:t>
            </a:r>
            <a:r>
              <a:rPr sz="1650" b="1" u="sng" spc="-375" baseline="-25252" dirty="0">
                <a:uFill>
                  <a:solidFill>
                    <a:srgbClr val="FFF9B5"/>
                  </a:solidFill>
                </a:uFill>
                <a:latin typeface="Georgia"/>
                <a:cs typeface="Georgia"/>
              </a:rPr>
              <a:t>O</a:t>
            </a:r>
            <a:r>
              <a:rPr sz="975" b="1" u="sng" spc="-375" baseline="-51282" dirty="0">
                <a:uFill>
                  <a:solidFill>
                    <a:srgbClr val="FFF9B5"/>
                  </a:solidFill>
                </a:uFill>
                <a:latin typeface="Georgia"/>
                <a:cs typeface="Georgia"/>
              </a:rPr>
              <a:t>2	</a:t>
            </a:r>
            <a:endParaRPr sz="975" baseline="-51282">
              <a:latin typeface="Georgia"/>
              <a:cs typeface="Georgia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5220970" y="2092959"/>
            <a:ext cx="5137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omic Sans MS"/>
                <a:cs typeface="Comic Sans MS"/>
              </a:rPr>
              <a:t>li</a:t>
            </a:r>
            <a:r>
              <a:rPr sz="1800" dirty="0">
                <a:latin typeface="Comic Sans MS"/>
                <a:cs typeface="Comic Sans MS"/>
              </a:rPr>
              <a:t>g</a:t>
            </a:r>
            <a:r>
              <a:rPr sz="1800" spc="0" dirty="0">
                <a:latin typeface="Comic Sans MS"/>
                <a:cs typeface="Comic Sans MS"/>
              </a:rPr>
              <a:t>h</a:t>
            </a:r>
            <a:r>
              <a:rPr sz="1800" dirty="0">
                <a:latin typeface="Comic Sans MS"/>
                <a:cs typeface="Comic Sans MS"/>
              </a:rPr>
              <a:t>t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6807454" y="2092959"/>
            <a:ext cx="2254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090" algn="l"/>
              </a:tabLst>
            </a:pPr>
            <a:r>
              <a:rPr sz="1800" u="sng" dirty="0">
                <a:uFill>
                  <a:solidFill>
                    <a:srgbClr val="FFF692"/>
                  </a:solidFill>
                </a:uFill>
                <a:latin typeface="Times New Roman"/>
                <a:cs typeface="Times New Roman"/>
              </a:rPr>
              <a:t> 	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2934970" y="1748790"/>
            <a:ext cx="30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omic Sans MS"/>
                <a:cs typeface="Comic Sans MS"/>
              </a:rPr>
              <a:t>P</a:t>
            </a:r>
            <a:r>
              <a:rPr sz="1800" dirty="0">
                <a:latin typeface="Comic Sans MS"/>
                <a:cs typeface="Comic Sans MS"/>
              </a:rPr>
              <a:t>S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5798820" y="5080000"/>
            <a:ext cx="2559050" cy="1564640"/>
          </a:xfrm>
          <a:custGeom>
            <a:avLst/>
            <a:gdLst/>
            <a:ahLst/>
            <a:cxnLst/>
            <a:rect l="l" t="t" r="r" b="b"/>
            <a:pathLst>
              <a:path w="2559050" h="1564640">
                <a:moveTo>
                  <a:pt x="1227618" y="1136650"/>
                </a:moveTo>
                <a:lnTo>
                  <a:pt x="918209" y="1136650"/>
                </a:lnTo>
                <a:lnTo>
                  <a:pt x="1009650" y="1564640"/>
                </a:lnTo>
                <a:lnTo>
                  <a:pt x="1227618" y="1136650"/>
                </a:lnTo>
                <a:close/>
              </a:path>
              <a:path w="2559050" h="1564640">
                <a:moveTo>
                  <a:pt x="1660631" y="1085850"/>
                </a:moveTo>
                <a:lnTo>
                  <a:pt x="1253489" y="1085850"/>
                </a:lnTo>
                <a:lnTo>
                  <a:pt x="1577339" y="1436370"/>
                </a:lnTo>
                <a:lnTo>
                  <a:pt x="1660631" y="1085850"/>
                </a:lnTo>
                <a:close/>
              </a:path>
              <a:path w="2559050" h="1564640">
                <a:moveTo>
                  <a:pt x="2050128" y="1051560"/>
                </a:moveTo>
                <a:lnTo>
                  <a:pt x="1668779" y="1051560"/>
                </a:lnTo>
                <a:lnTo>
                  <a:pt x="2160270" y="1315720"/>
                </a:lnTo>
                <a:lnTo>
                  <a:pt x="2050128" y="1051560"/>
                </a:lnTo>
                <a:close/>
              </a:path>
              <a:path w="2559050" h="1564640">
                <a:moveTo>
                  <a:pt x="2034242" y="1013460"/>
                </a:moveTo>
                <a:lnTo>
                  <a:pt x="674369" y="1013460"/>
                </a:lnTo>
                <a:lnTo>
                  <a:pt x="567689" y="1281430"/>
                </a:lnTo>
                <a:lnTo>
                  <a:pt x="918209" y="1136650"/>
                </a:lnTo>
                <a:lnTo>
                  <a:pt x="1227618" y="1136650"/>
                </a:lnTo>
                <a:lnTo>
                  <a:pt x="1253489" y="1085850"/>
                </a:lnTo>
                <a:lnTo>
                  <a:pt x="1660631" y="1085850"/>
                </a:lnTo>
                <a:lnTo>
                  <a:pt x="1668779" y="1051560"/>
                </a:lnTo>
                <a:lnTo>
                  <a:pt x="2050128" y="1051560"/>
                </a:lnTo>
                <a:lnTo>
                  <a:pt x="2034242" y="1013460"/>
                </a:lnTo>
                <a:close/>
              </a:path>
              <a:path w="2559050" h="1564640">
                <a:moveTo>
                  <a:pt x="44450" y="166369"/>
                </a:moveTo>
                <a:lnTo>
                  <a:pt x="551179" y="553719"/>
                </a:lnTo>
                <a:lnTo>
                  <a:pt x="0" y="626110"/>
                </a:lnTo>
                <a:lnTo>
                  <a:pt x="443229" y="855980"/>
                </a:lnTo>
                <a:lnTo>
                  <a:pt x="16509" y="1060450"/>
                </a:lnTo>
                <a:lnTo>
                  <a:pt x="674369" y="1013460"/>
                </a:lnTo>
                <a:lnTo>
                  <a:pt x="2034242" y="1013460"/>
                </a:lnTo>
                <a:lnTo>
                  <a:pt x="2004059" y="941069"/>
                </a:lnTo>
                <a:lnTo>
                  <a:pt x="2501623" y="941069"/>
                </a:lnTo>
                <a:lnTo>
                  <a:pt x="2096770" y="762000"/>
                </a:lnTo>
                <a:lnTo>
                  <a:pt x="2512059" y="591819"/>
                </a:lnTo>
                <a:lnTo>
                  <a:pt x="1988820" y="532130"/>
                </a:lnTo>
                <a:lnTo>
                  <a:pt x="2058120" y="459740"/>
                </a:lnTo>
                <a:lnTo>
                  <a:pt x="869950" y="459740"/>
                </a:lnTo>
                <a:lnTo>
                  <a:pt x="44450" y="166369"/>
                </a:lnTo>
                <a:close/>
              </a:path>
              <a:path w="2559050" h="1564640">
                <a:moveTo>
                  <a:pt x="2501623" y="941069"/>
                </a:moveTo>
                <a:lnTo>
                  <a:pt x="2004059" y="941069"/>
                </a:lnTo>
                <a:lnTo>
                  <a:pt x="2559050" y="966469"/>
                </a:lnTo>
                <a:lnTo>
                  <a:pt x="2501623" y="941069"/>
                </a:lnTo>
                <a:close/>
              </a:path>
              <a:path w="2559050" h="1564640">
                <a:moveTo>
                  <a:pt x="994409" y="166369"/>
                </a:moveTo>
                <a:lnTo>
                  <a:pt x="869950" y="459740"/>
                </a:lnTo>
                <a:lnTo>
                  <a:pt x="2058120" y="459740"/>
                </a:lnTo>
                <a:lnTo>
                  <a:pt x="2094593" y="421640"/>
                </a:lnTo>
                <a:lnTo>
                  <a:pt x="1285239" y="421640"/>
                </a:lnTo>
                <a:lnTo>
                  <a:pt x="994409" y="166369"/>
                </a:lnTo>
                <a:close/>
              </a:path>
              <a:path w="2559050" h="1564640">
                <a:moveTo>
                  <a:pt x="1728470" y="0"/>
                </a:moveTo>
                <a:lnTo>
                  <a:pt x="1285239" y="421640"/>
                </a:lnTo>
                <a:lnTo>
                  <a:pt x="2094593" y="421640"/>
                </a:lnTo>
                <a:lnTo>
                  <a:pt x="2127420" y="387350"/>
                </a:lnTo>
                <a:lnTo>
                  <a:pt x="1685289" y="387350"/>
                </a:lnTo>
                <a:lnTo>
                  <a:pt x="1728470" y="0"/>
                </a:lnTo>
                <a:close/>
              </a:path>
              <a:path w="2559050" h="1564640">
                <a:moveTo>
                  <a:pt x="2188209" y="323850"/>
                </a:moveTo>
                <a:lnTo>
                  <a:pt x="1685289" y="387350"/>
                </a:lnTo>
                <a:lnTo>
                  <a:pt x="2127420" y="387350"/>
                </a:lnTo>
                <a:lnTo>
                  <a:pt x="2188209" y="3238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798820" y="5080000"/>
            <a:ext cx="2559050" cy="1564640"/>
          </a:xfrm>
          <a:custGeom>
            <a:avLst/>
            <a:gdLst/>
            <a:ahLst/>
            <a:cxnLst/>
            <a:rect l="l" t="t" r="r" b="b"/>
            <a:pathLst>
              <a:path w="2559050" h="1564640">
                <a:moveTo>
                  <a:pt x="1285239" y="421640"/>
                </a:moveTo>
                <a:lnTo>
                  <a:pt x="994409" y="166369"/>
                </a:lnTo>
                <a:lnTo>
                  <a:pt x="869950" y="459740"/>
                </a:lnTo>
                <a:lnTo>
                  <a:pt x="44450" y="166369"/>
                </a:lnTo>
                <a:lnTo>
                  <a:pt x="551179" y="553719"/>
                </a:lnTo>
                <a:lnTo>
                  <a:pt x="0" y="626110"/>
                </a:lnTo>
                <a:lnTo>
                  <a:pt x="443229" y="855980"/>
                </a:lnTo>
                <a:lnTo>
                  <a:pt x="16509" y="1060450"/>
                </a:lnTo>
                <a:lnTo>
                  <a:pt x="674369" y="1013460"/>
                </a:lnTo>
                <a:lnTo>
                  <a:pt x="567689" y="1281430"/>
                </a:lnTo>
                <a:lnTo>
                  <a:pt x="918209" y="1136650"/>
                </a:lnTo>
                <a:lnTo>
                  <a:pt x="1009650" y="1564640"/>
                </a:lnTo>
                <a:lnTo>
                  <a:pt x="1253489" y="1085850"/>
                </a:lnTo>
                <a:lnTo>
                  <a:pt x="1577339" y="1436370"/>
                </a:lnTo>
                <a:lnTo>
                  <a:pt x="1668779" y="1051560"/>
                </a:lnTo>
                <a:lnTo>
                  <a:pt x="2160270" y="1315720"/>
                </a:lnTo>
                <a:lnTo>
                  <a:pt x="2004059" y="941069"/>
                </a:lnTo>
                <a:lnTo>
                  <a:pt x="2559050" y="966469"/>
                </a:lnTo>
                <a:lnTo>
                  <a:pt x="2096770" y="762000"/>
                </a:lnTo>
                <a:lnTo>
                  <a:pt x="2512059" y="591819"/>
                </a:lnTo>
                <a:lnTo>
                  <a:pt x="1988820" y="532130"/>
                </a:lnTo>
                <a:lnTo>
                  <a:pt x="2188209" y="323850"/>
                </a:lnTo>
                <a:lnTo>
                  <a:pt x="1685289" y="387350"/>
                </a:lnTo>
                <a:lnTo>
                  <a:pt x="1728470" y="0"/>
                </a:lnTo>
                <a:lnTo>
                  <a:pt x="1285239" y="421640"/>
                </a:lnTo>
                <a:close/>
              </a:path>
            </a:pathLst>
          </a:custGeom>
          <a:ln w="25518">
            <a:solidFill>
              <a:srgbClr val="99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786120" y="50723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99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357869" y="66446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99463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 txBox="1"/>
          <p:nvPr/>
        </p:nvSpPr>
        <p:spPr>
          <a:xfrm>
            <a:off x="6506209" y="5643879"/>
            <a:ext cx="103949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Cell</a:t>
            </a:r>
            <a:r>
              <a:rPr sz="1800" spc="-5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Georgia"/>
                <a:cs typeface="Georgia"/>
              </a:rPr>
              <a:t>death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6644640" y="3935729"/>
            <a:ext cx="712470" cy="922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50106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67080" y="563879"/>
            <a:ext cx="76003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destruction of PeriodontoPathogenic</a:t>
            </a:r>
            <a:r>
              <a:rPr sz="2400" spc="-35" dirty="0"/>
              <a:t> </a:t>
            </a:r>
            <a:r>
              <a:rPr sz="2400" spc="-10" dirty="0"/>
              <a:t>Bacteria</a:t>
            </a:r>
            <a:endParaRPr sz="2400"/>
          </a:p>
        </p:txBody>
      </p:sp>
      <p:sp>
        <p:nvSpPr>
          <p:cNvPr id="16" name="object 16"/>
          <p:cNvSpPr txBox="1"/>
          <p:nvPr/>
        </p:nvSpPr>
        <p:spPr>
          <a:xfrm>
            <a:off x="379729" y="2001520"/>
            <a:ext cx="7865109" cy="3458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  <a:tabLst>
                <a:tab pos="2577465" algn="l"/>
              </a:tabLst>
            </a:pPr>
            <a:r>
              <a:rPr sz="3075" b="1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dirty="0">
                <a:latin typeface="Georgia"/>
                <a:cs typeface="Georgia"/>
              </a:rPr>
              <a:t>Polysaccharides	in </a:t>
            </a:r>
            <a:r>
              <a:rPr sz="2400" spc="-5" dirty="0">
                <a:latin typeface="Georgia"/>
                <a:cs typeface="Georgia"/>
              </a:rPr>
              <a:t>biofilm are highly </a:t>
            </a:r>
            <a:r>
              <a:rPr sz="2400" spc="-10" dirty="0">
                <a:latin typeface="Georgia"/>
                <a:cs typeface="Georgia"/>
              </a:rPr>
              <a:t>sensitive </a:t>
            </a:r>
            <a:r>
              <a:rPr sz="2400" spc="-5" dirty="0">
                <a:latin typeface="Georgia"/>
                <a:cs typeface="Georgia"/>
              </a:rPr>
              <a:t>to singlet  oxygen.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4172585" algn="l"/>
              </a:tabLst>
            </a:pPr>
            <a:r>
              <a:rPr sz="3075" b="1" spc="7" baseline="406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5" dirty="0">
                <a:latin typeface="Georgia"/>
                <a:cs typeface="Georgia"/>
              </a:rPr>
              <a:t>During</a:t>
            </a:r>
            <a:r>
              <a:rPr sz="2400" spc="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inflammation	reduced </a:t>
            </a:r>
            <a:r>
              <a:rPr sz="2400" spc="-145" dirty="0">
                <a:latin typeface="Georgia"/>
                <a:cs typeface="Georgia"/>
              </a:rPr>
              <a:t>O</a:t>
            </a:r>
            <a:r>
              <a:rPr sz="2100" spc="-217" baseline="-23809" dirty="0">
                <a:latin typeface="Georgia"/>
                <a:cs typeface="Georgia"/>
              </a:rPr>
              <a:t>2</a:t>
            </a:r>
            <a:r>
              <a:rPr sz="2100" spc="-37" baseline="-23809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consumption</a:t>
            </a:r>
            <a:endParaRPr sz="2400">
              <a:latin typeface="Georgia"/>
              <a:cs typeface="Georgia"/>
            </a:endParaRPr>
          </a:p>
          <a:p>
            <a:pPr marL="4475480" marR="647700" indent="219710">
              <a:lnSpc>
                <a:spcPct val="241699"/>
              </a:lnSpc>
              <a:spcBef>
                <a:spcPts val="390"/>
              </a:spcBef>
            </a:pPr>
            <a:r>
              <a:rPr sz="2400" spc="-5" dirty="0">
                <a:latin typeface="Georgia"/>
                <a:cs typeface="Georgia"/>
              </a:rPr>
              <a:t>change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pH  growth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anaerobes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811270" y="3346450"/>
            <a:ext cx="571500" cy="341630"/>
          </a:xfrm>
          <a:custGeom>
            <a:avLst/>
            <a:gdLst/>
            <a:ahLst/>
            <a:cxnLst/>
            <a:rect l="l" t="t" r="r" b="b"/>
            <a:pathLst>
              <a:path w="571500" h="341629">
                <a:moveTo>
                  <a:pt x="401319" y="0"/>
                </a:moveTo>
                <a:lnTo>
                  <a:pt x="401319" y="85089"/>
                </a:lnTo>
                <a:lnTo>
                  <a:pt x="0" y="85089"/>
                </a:lnTo>
                <a:lnTo>
                  <a:pt x="0" y="256539"/>
                </a:lnTo>
                <a:lnTo>
                  <a:pt x="401319" y="256539"/>
                </a:lnTo>
                <a:lnTo>
                  <a:pt x="401319" y="341630"/>
                </a:lnTo>
                <a:lnTo>
                  <a:pt x="571500" y="170179"/>
                </a:lnTo>
                <a:lnTo>
                  <a:pt x="40131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53429" y="3688079"/>
            <a:ext cx="356870" cy="427990"/>
          </a:xfrm>
          <a:custGeom>
            <a:avLst/>
            <a:gdLst/>
            <a:ahLst/>
            <a:cxnLst/>
            <a:rect l="l" t="t" r="r" b="b"/>
            <a:pathLst>
              <a:path w="356870" h="427989">
                <a:moveTo>
                  <a:pt x="356870" y="250190"/>
                </a:moveTo>
                <a:lnTo>
                  <a:pt x="0" y="250190"/>
                </a:lnTo>
                <a:lnTo>
                  <a:pt x="177800" y="427990"/>
                </a:lnTo>
                <a:lnTo>
                  <a:pt x="356870" y="250190"/>
                </a:lnTo>
                <a:close/>
              </a:path>
              <a:path w="356870" h="427989">
                <a:moveTo>
                  <a:pt x="267970" y="0"/>
                </a:moveTo>
                <a:lnTo>
                  <a:pt x="88900" y="0"/>
                </a:lnTo>
                <a:lnTo>
                  <a:pt x="88900" y="250190"/>
                </a:lnTo>
                <a:lnTo>
                  <a:pt x="267970" y="250190"/>
                </a:lnTo>
                <a:lnTo>
                  <a:pt x="267970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28359" y="4648200"/>
            <a:ext cx="358140" cy="429259"/>
          </a:xfrm>
          <a:custGeom>
            <a:avLst/>
            <a:gdLst/>
            <a:ahLst/>
            <a:cxnLst/>
            <a:rect l="l" t="t" r="r" b="b"/>
            <a:pathLst>
              <a:path w="358139" h="429260">
                <a:moveTo>
                  <a:pt x="358139" y="250189"/>
                </a:moveTo>
                <a:lnTo>
                  <a:pt x="0" y="250189"/>
                </a:lnTo>
                <a:lnTo>
                  <a:pt x="179069" y="429260"/>
                </a:lnTo>
                <a:lnTo>
                  <a:pt x="358139" y="250189"/>
                </a:lnTo>
                <a:close/>
              </a:path>
              <a:path w="358139" h="429260">
                <a:moveTo>
                  <a:pt x="269239" y="0"/>
                </a:moveTo>
                <a:lnTo>
                  <a:pt x="90169" y="0"/>
                </a:lnTo>
                <a:lnTo>
                  <a:pt x="90169" y="250189"/>
                </a:lnTo>
                <a:lnTo>
                  <a:pt x="269239" y="250189"/>
                </a:lnTo>
                <a:lnTo>
                  <a:pt x="26923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944671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79729" y="1560829"/>
            <a:ext cx="9010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75" b="1" spc="142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-5" dirty="0">
                <a:solidFill>
                  <a:srgbClr val="000000"/>
                </a:solidFill>
                <a:latin typeface="Georgia"/>
                <a:cs typeface="Georgia"/>
              </a:rPr>
              <a:t>PDT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xfrm>
            <a:off x="501468" y="1414759"/>
            <a:ext cx="7880532" cy="4417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1535" indent="0">
              <a:lnSpc>
                <a:spcPct val="100000"/>
              </a:lnSpc>
              <a:spcBef>
                <a:spcPts val="100"/>
              </a:spcBef>
              <a:buNone/>
              <a:tabLst>
                <a:tab pos="4757420" algn="l"/>
                <a:tab pos="5558155" algn="l"/>
              </a:tabLst>
            </a:pPr>
            <a:r>
              <a:rPr lang="en-US" spc="-5" dirty="0"/>
              <a:t>	     </a:t>
            </a:r>
            <a:r>
              <a:rPr spc="-5" dirty="0"/>
              <a:t>tissue</a:t>
            </a:r>
            <a:r>
              <a:rPr spc="0" dirty="0"/>
              <a:t> </a:t>
            </a:r>
            <a:r>
              <a:rPr spc="-5" dirty="0"/>
              <a:t>blood</a:t>
            </a:r>
            <a:r>
              <a:rPr dirty="0"/>
              <a:t> </a:t>
            </a:r>
            <a:r>
              <a:rPr spc="-5" dirty="0"/>
              <a:t>flow</a:t>
            </a:r>
            <a:r>
              <a:rPr lang="en-US" spc="-5" dirty="0"/>
              <a:t> </a:t>
            </a:r>
            <a:r>
              <a:rPr spc="-5" dirty="0"/>
              <a:t>and</a:t>
            </a:r>
            <a:r>
              <a:rPr lang="en-US" spc="-5" dirty="0"/>
              <a:t>  </a:t>
            </a:r>
            <a:r>
              <a:rPr spc="-5" dirty="0"/>
              <a:t>	venous</a:t>
            </a:r>
            <a:r>
              <a:rPr spc="-70" dirty="0"/>
              <a:t> </a:t>
            </a:r>
            <a:r>
              <a:rPr spc="-5" dirty="0"/>
              <a:t>congestion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00" dirty="0">
              <a:latin typeface="Times New Roman"/>
              <a:cs typeface="Times New Roman"/>
            </a:endParaRPr>
          </a:p>
          <a:p>
            <a:pPr marL="3524250" marR="419734" indent="0">
              <a:lnSpc>
                <a:spcPct val="120800"/>
              </a:lnSpc>
              <a:buNone/>
            </a:pPr>
            <a:r>
              <a:rPr lang="en-US" spc="-5" dirty="0"/>
              <a:t>                     </a:t>
            </a:r>
            <a:r>
              <a:rPr spc="-5" dirty="0"/>
              <a:t>oxygenation of gingival </a:t>
            </a:r>
            <a:r>
              <a:rPr lang="en-US" spc="-5" dirty="0"/>
              <a:t> 			</a:t>
            </a:r>
            <a:r>
              <a:rPr spc="-10" dirty="0"/>
              <a:t>tissues  </a:t>
            </a:r>
            <a:r>
              <a:rPr spc="-5" dirty="0"/>
              <a:t>21– </a:t>
            </a:r>
            <a:r>
              <a:rPr dirty="0"/>
              <a:t>47</a:t>
            </a:r>
            <a:r>
              <a:rPr spc="-25" dirty="0"/>
              <a:t> </a:t>
            </a:r>
            <a:r>
              <a:rPr dirty="0"/>
              <a:t>%</a:t>
            </a: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3075" b="1" spc="22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5" dirty="0"/>
              <a:t>The </a:t>
            </a:r>
            <a:r>
              <a:rPr sz="2400" spc="-5" dirty="0"/>
              <a:t>activity of PDT ..been reported </a:t>
            </a:r>
            <a:r>
              <a:rPr sz="2400" dirty="0"/>
              <a:t>in </a:t>
            </a:r>
            <a:r>
              <a:rPr sz="2400" spc="-5" dirty="0"/>
              <a:t>vitro and in vivo</a:t>
            </a:r>
            <a:r>
              <a:rPr sz="2400" spc="-40" dirty="0"/>
              <a:t> </a:t>
            </a:r>
            <a:r>
              <a:rPr sz="2400" dirty="0"/>
              <a:t>.</a:t>
            </a:r>
            <a:endParaRPr sz="2400" dirty="0">
              <a:latin typeface="MS Office Symbol Bold"/>
              <a:cs typeface="MS Office Symbol Bold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500" dirty="0">
              <a:latin typeface="Times New Roman"/>
              <a:cs typeface="Times New Roman"/>
            </a:endParaRPr>
          </a:p>
          <a:p>
            <a:pPr marL="285750" marR="1087755" indent="-273050">
              <a:lnSpc>
                <a:spcPct val="100000"/>
              </a:lnSpc>
            </a:pPr>
            <a:r>
              <a:rPr sz="3075" b="1" spc="-15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 </a:t>
            </a:r>
            <a:r>
              <a:rPr sz="2400" spc="-5" dirty="0"/>
              <a:t>Greater bacterial reduction </a:t>
            </a:r>
            <a:r>
              <a:rPr sz="2400" dirty="0"/>
              <a:t>of </a:t>
            </a:r>
            <a:r>
              <a:rPr sz="2400" spc="-5" dirty="0"/>
              <a:t>S.sanguis numbers  compared with A.</a:t>
            </a:r>
            <a:r>
              <a:rPr sz="2400" spc="10" dirty="0"/>
              <a:t> </a:t>
            </a:r>
            <a:r>
              <a:rPr sz="2400" spc="-5" dirty="0" err="1"/>
              <a:t>actinomycetamcomitans</a:t>
            </a:r>
            <a:r>
              <a:rPr sz="2400" spc="-5" dirty="0"/>
              <a:t>.</a:t>
            </a:r>
            <a:endParaRPr sz="2400" dirty="0">
              <a:latin typeface="MS Office Symbol Bold"/>
              <a:cs typeface="MS Office Symbol Bold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607819" y="1543050"/>
            <a:ext cx="642620" cy="341630"/>
          </a:xfrm>
          <a:custGeom>
            <a:avLst/>
            <a:gdLst/>
            <a:ahLst/>
            <a:cxnLst/>
            <a:rect l="l" t="t" r="r" b="b"/>
            <a:pathLst>
              <a:path w="642619" h="341630">
                <a:moveTo>
                  <a:pt x="471169" y="0"/>
                </a:moveTo>
                <a:lnTo>
                  <a:pt x="471169" y="85089"/>
                </a:lnTo>
                <a:lnTo>
                  <a:pt x="0" y="85089"/>
                </a:lnTo>
                <a:lnTo>
                  <a:pt x="0" y="255270"/>
                </a:lnTo>
                <a:lnTo>
                  <a:pt x="471169" y="255270"/>
                </a:lnTo>
                <a:lnTo>
                  <a:pt x="471169" y="341629"/>
                </a:lnTo>
                <a:lnTo>
                  <a:pt x="642619" y="170179"/>
                </a:lnTo>
                <a:lnTo>
                  <a:pt x="47116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28684" y="1399604"/>
            <a:ext cx="114300" cy="298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44769" y="1757992"/>
            <a:ext cx="114300" cy="2984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313114" y="2712015"/>
            <a:ext cx="115570" cy="2997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00800" y="2091673"/>
            <a:ext cx="285750" cy="500380"/>
          </a:xfrm>
          <a:custGeom>
            <a:avLst/>
            <a:gdLst/>
            <a:ahLst/>
            <a:cxnLst/>
            <a:rect l="l" t="t" r="r" b="b"/>
            <a:pathLst>
              <a:path w="285750" h="500380">
                <a:moveTo>
                  <a:pt x="285750" y="356870"/>
                </a:moveTo>
                <a:lnTo>
                  <a:pt x="0" y="356870"/>
                </a:lnTo>
                <a:lnTo>
                  <a:pt x="142240" y="500379"/>
                </a:lnTo>
                <a:lnTo>
                  <a:pt x="285750" y="356870"/>
                </a:lnTo>
                <a:close/>
              </a:path>
              <a:path w="285750" h="500380">
                <a:moveTo>
                  <a:pt x="213359" y="0"/>
                </a:moveTo>
                <a:lnTo>
                  <a:pt x="71120" y="0"/>
                </a:lnTo>
                <a:lnTo>
                  <a:pt x="71120" y="356870"/>
                </a:lnTo>
                <a:lnTo>
                  <a:pt x="213359" y="356870"/>
                </a:lnTo>
                <a:lnTo>
                  <a:pt x="213359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0924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329689" y="441959"/>
            <a:ext cx="63690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heaLing after Laser</a:t>
            </a:r>
            <a:r>
              <a:rPr sz="3200" spc="-25" dirty="0"/>
              <a:t> </a:t>
            </a:r>
            <a:r>
              <a:rPr sz="3200" spc="-5" dirty="0"/>
              <a:t>theraPy</a:t>
            </a:r>
            <a:endParaRPr sz="3200"/>
          </a:p>
        </p:txBody>
      </p:sp>
      <p:sp>
        <p:nvSpPr>
          <p:cNvPr id="16" name="object 16"/>
          <p:cNvSpPr txBox="1"/>
          <p:nvPr/>
        </p:nvSpPr>
        <p:spPr>
          <a:xfrm>
            <a:off x="788672" y="1786890"/>
            <a:ext cx="7739464" cy="11336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86055">
              <a:spcBef>
                <a:spcPts val="100"/>
              </a:spcBef>
              <a:tabLst>
                <a:tab pos="759460" algn="l"/>
                <a:tab pos="1558290" algn="l"/>
                <a:tab pos="2588260" algn="l"/>
                <a:tab pos="3453765" algn="l"/>
                <a:tab pos="5444490" algn="l"/>
              </a:tabLst>
            </a:pPr>
            <a:r>
              <a:rPr lang="en-US" sz="2400" spc="-5" dirty="0">
                <a:latin typeface="Georgia"/>
                <a:cs typeface="Georgia"/>
              </a:rPr>
              <a:t>L</a:t>
            </a:r>
            <a:r>
              <a:rPr sz="2400" spc="-5" dirty="0">
                <a:latin typeface="Georgia"/>
                <a:cs typeface="Georgia"/>
              </a:rPr>
              <a:t>aser created wounds heal more quickly and </a:t>
            </a:r>
            <a:r>
              <a:rPr lang="en-US" sz="2400" spc="-5" dirty="0">
                <a:latin typeface="Georgia"/>
                <a:cs typeface="Georgia"/>
              </a:rPr>
              <a:t>produce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l</a:t>
            </a:r>
            <a:r>
              <a:rPr sz="2400" spc="0" dirty="0">
                <a:latin typeface="Georgia"/>
                <a:cs typeface="Georgia"/>
              </a:rPr>
              <a:t>e</a:t>
            </a:r>
            <a:r>
              <a:rPr sz="2400" spc="-10" dirty="0">
                <a:latin typeface="Georgia"/>
                <a:cs typeface="Georgia"/>
              </a:rPr>
              <a:t>s</a:t>
            </a:r>
            <a:r>
              <a:rPr sz="2400" dirty="0">
                <a:latin typeface="Georgia"/>
                <a:cs typeface="Georgia"/>
              </a:rPr>
              <a:t>s	</a:t>
            </a:r>
            <a:r>
              <a:rPr sz="2400" spc="-10" dirty="0">
                <a:latin typeface="Georgia"/>
                <a:cs typeface="Georgia"/>
              </a:rPr>
              <a:t>s</a:t>
            </a:r>
            <a:r>
              <a:rPr sz="2400" spc="-5" dirty="0">
                <a:latin typeface="Georgia"/>
                <a:cs typeface="Georgia"/>
              </a:rPr>
              <a:t>ca</a:t>
            </a:r>
            <a:r>
              <a:rPr sz="2400" dirty="0">
                <a:latin typeface="Georgia"/>
                <a:cs typeface="Georgia"/>
              </a:rPr>
              <a:t>r	</a:t>
            </a:r>
            <a:r>
              <a:rPr sz="2400" spc="-5" dirty="0">
                <a:latin typeface="Georgia"/>
                <a:cs typeface="Georgia"/>
              </a:rPr>
              <a:t>tis</a:t>
            </a:r>
            <a:r>
              <a:rPr sz="2400" spc="-10" dirty="0">
                <a:latin typeface="Georgia"/>
                <a:cs typeface="Georgia"/>
              </a:rPr>
              <a:t>s</a:t>
            </a:r>
            <a:r>
              <a:rPr sz="2400" spc="-5" dirty="0">
                <a:latin typeface="Georgia"/>
                <a:cs typeface="Georgia"/>
              </a:rPr>
              <a:t>u</a:t>
            </a:r>
            <a:r>
              <a:rPr sz="2400" dirty="0">
                <a:latin typeface="Georgia"/>
                <a:cs typeface="Georgia"/>
              </a:rPr>
              <a:t>e	</a:t>
            </a:r>
            <a:r>
              <a:rPr sz="2400" spc="-10" dirty="0">
                <a:latin typeface="Georgia"/>
                <a:cs typeface="Georgia"/>
              </a:rPr>
              <a:t>t</a:t>
            </a:r>
            <a:r>
              <a:rPr sz="2400" spc="-5" dirty="0">
                <a:latin typeface="Georgia"/>
                <a:cs typeface="Georgia"/>
              </a:rPr>
              <a:t>ha</a:t>
            </a:r>
            <a:r>
              <a:rPr sz="2400" dirty="0">
                <a:latin typeface="Georgia"/>
                <a:cs typeface="Georgia"/>
              </a:rPr>
              <a:t>n	</a:t>
            </a:r>
            <a:r>
              <a:rPr sz="2400" spc="-5" dirty="0">
                <a:latin typeface="Georgia"/>
                <a:cs typeface="Georgia"/>
              </a:rPr>
              <a:t>c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-10" dirty="0">
                <a:latin typeface="Georgia"/>
                <a:cs typeface="Georgia"/>
              </a:rPr>
              <a:t>n</a:t>
            </a:r>
            <a:r>
              <a:rPr sz="2400" spc="-5" dirty="0">
                <a:latin typeface="Georgia"/>
                <a:cs typeface="Georgia"/>
              </a:rPr>
              <a:t>ve</a:t>
            </a:r>
            <a:r>
              <a:rPr sz="2400" dirty="0">
                <a:latin typeface="Georgia"/>
                <a:cs typeface="Georgia"/>
              </a:rPr>
              <a:t>n</a:t>
            </a:r>
            <a:r>
              <a:rPr sz="2400" spc="-5" dirty="0">
                <a:latin typeface="Georgia"/>
                <a:cs typeface="Georgia"/>
              </a:rPr>
              <a:t>ti</a:t>
            </a:r>
            <a:r>
              <a:rPr sz="2400" dirty="0">
                <a:latin typeface="Georgia"/>
                <a:cs typeface="Georgia"/>
              </a:rPr>
              <a:t>on</a:t>
            </a:r>
            <a:r>
              <a:rPr sz="2400" spc="-5" dirty="0">
                <a:latin typeface="Georgia"/>
                <a:cs typeface="Georgia"/>
              </a:rPr>
              <a:t>a</a:t>
            </a:r>
            <a:r>
              <a:rPr sz="2400" dirty="0">
                <a:latin typeface="Georgia"/>
                <a:cs typeface="Georgia"/>
              </a:rPr>
              <a:t>l	</a:t>
            </a:r>
            <a:r>
              <a:rPr sz="2400" spc="-10" dirty="0">
                <a:latin typeface="Georgia"/>
                <a:cs typeface="Georgia"/>
              </a:rPr>
              <a:t>s</a:t>
            </a:r>
            <a:r>
              <a:rPr sz="2400" spc="-5" dirty="0">
                <a:latin typeface="Georgia"/>
                <a:cs typeface="Georgia"/>
              </a:rPr>
              <a:t>ca</a:t>
            </a:r>
            <a:r>
              <a:rPr sz="2400" dirty="0">
                <a:latin typeface="Georgia"/>
                <a:cs typeface="Georgia"/>
              </a:rPr>
              <a:t>l</a:t>
            </a:r>
            <a:r>
              <a:rPr sz="2400" spc="-5" dirty="0">
                <a:latin typeface="Georgia"/>
                <a:cs typeface="Georgia"/>
              </a:rPr>
              <a:t>pel</a:t>
            </a:r>
            <a:r>
              <a:rPr lang="en-US" sz="2400" spc="-5" dirty="0">
                <a:latin typeface="Georgia"/>
                <a:cs typeface="Georgia"/>
              </a:rPr>
              <a:t> surgery.</a:t>
            </a:r>
            <a:endParaRPr lang="en-US" sz="2400" dirty="0">
              <a:latin typeface="Georgia"/>
              <a:cs typeface="Georgia"/>
            </a:endParaRPr>
          </a:p>
          <a:p>
            <a:pPr marL="12700" marR="5080" indent="186055">
              <a:lnSpc>
                <a:spcPct val="100000"/>
              </a:lnSpc>
              <a:spcBef>
                <a:spcPts val="100"/>
              </a:spcBef>
              <a:tabLst>
                <a:tab pos="759460" algn="l"/>
                <a:tab pos="1558290" algn="l"/>
                <a:tab pos="2588260" algn="l"/>
                <a:tab pos="3453765" algn="l"/>
                <a:tab pos="5444490" algn="l"/>
              </a:tabLst>
            </a:pPr>
            <a:endParaRPr sz="2400" dirty="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8469" y="1786890"/>
            <a:ext cx="16637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</a:pPr>
            <a:r>
              <a:rPr sz="3600" baseline="6944" dirty="0">
                <a:latin typeface="Courier New"/>
                <a:cs typeface="Courier New"/>
              </a:rPr>
              <a:t>o </a:t>
            </a:r>
            <a:endParaRPr lang="en-US" sz="3600" baseline="6944" dirty="0">
              <a:latin typeface="Courier New"/>
              <a:cs typeface="Courier New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8469" y="3249929"/>
            <a:ext cx="7896859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42900">
              <a:lnSpc>
                <a:spcPct val="100000"/>
              </a:lnSpc>
              <a:spcBef>
                <a:spcPts val="100"/>
              </a:spcBef>
              <a:tabLst>
                <a:tab pos="5497195" algn="l"/>
              </a:tabLst>
            </a:pPr>
            <a:r>
              <a:rPr sz="3600" baseline="6944" dirty="0">
                <a:latin typeface="Courier New"/>
                <a:cs typeface="Courier New"/>
              </a:rPr>
              <a:t>o </a:t>
            </a:r>
            <a:r>
              <a:rPr sz="2400" spc="-5" dirty="0">
                <a:latin typeface="Georgia"/>
                <a:cs typeface="Georgia"/>
              </a:rPr>
              <a:t>more initial tissue damage may result, and that wounds  have less tensile strength during the early </a:t>
            </a:r>
            <a:r>
              <a:rPr sz="2400" spc="-10" dirty="0">
                <a:latin typeface="Georgia"/>
                <a:cs typeface="Georgia"/>
              </a:rPr>
              <a:t>phase </a:t>
            </a:r>
            <a:r>
              <a:rPr sz="2400" dirty="0">
                <a:latin typeface="Georgia"/>
                <a:cs typeface="Georgia"/>
              </a:rPr>
              <a:t>of  </a:t>
            </a:r>
            <a:r>
              <a:rPr sz="2400" spc="-5" dirty="0">
                <a:latin typeface="Georgia"/>
                <a:cs typeface="Georgia"/>
              </a:rPr>
              <a:t>healing.	</a:t>
            </a:r>
            <a:endParaRPr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6456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4460"/>
            <a:ext cx="8839200" cy="4993640"/>
          </a:xfrm>
          <a:custGeom>
            <a:avLst/>
            <a:gdLst/>
            <a:ahLst/>
            <a:cxnLst/>
            <a:rect l="l" t="t" r="r" b="b"/>
            <a:pathLst>
              <a:path w="8839200" h="4993640">
                <a:moveTo>
                  <a:pt x="0" y="4993640"/>
                </a:moveTo>
                <a:lnTo>
                  <a:pt x="8839200" y="4993640"/>
                </a:lnTo>
                <a:lnTo>
                  <a:pt x="8839200" y="0"/>
                </a:lnTo>
                <a:lnTo>
                  <a:pt x="0" y="0"/>
                </a:lnTo>
                <a:lnTo>
                  <a:pt x="0" y="499364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3109" y="63842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109" y="6365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3109" y="6344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3109" y="6325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3109" y="6306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3109" y="6287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3109" y="6267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3109" y="6248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3109" y="6229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3109" y="6209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09" y="6189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3109" y="6170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3109" y="6151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3109" y="6131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3109" y="6112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3109" y="60934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3109" y="60744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3109" y="6054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63109" y="6035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3109" y="6015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63109" y="5995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63109" y="5976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3109" y="5957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63109" y="5937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63109" y="5918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63109" y="5899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63109" y="5880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3109" y="58610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63109" y="5840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3109" y="58216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3109" y="58026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3109" y="5782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3109" y="5763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63109" y="5744209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69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64379" y="57238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64379" y="5704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64379" y="5685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4379" y="5666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64379" y="5646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64379" y="5627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4379" y="5608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4379" y="5589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4379" y="5568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64379" y="5549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4379" y="5530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64379" y="55118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64379" y="5491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4379" y="54724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4379" y="5453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4379" y="5433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4379" y="5414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64379" y="5394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64379" y="5374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64379" y="5355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64379" y="53365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64379" y="5317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64379" y="5297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64379" y="5278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64379" y="52590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64379" y="52400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64379" y="5219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64379" y="5200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64379" y="518160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65650" y="5161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65650" y="5142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65650" y="5123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65650" y="5104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65650" y="5083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65650" y="5064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65650" y="5045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65650" y="5025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65650" y="5006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65650" y="4987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65650" y="4968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65650" y="4947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650" y="4928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650" y="49098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5650" y="4890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5650" y="4870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5650" y="4851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5650" y="4832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5650" y="4812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5650" y="4792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5650" y="4773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65650" y="47536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65650" y="4734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65650" y="4715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65650" y="4696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65650" y="4676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65650" y="4657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5650" y="4638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65650" y="4618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65650" y="4598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65650" y="4579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65650" y="4560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65650" y="45415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65650" y="4521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65650" y="4502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65650" y="4483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65650" y="4462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65650" y="4443729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66920" y="4424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66920" y="44043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66920" y="4385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66920" y="4366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66920" y="43472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66920" y="43281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66920" y="4307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66920" y="4288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66920" y="4269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66920" y="4249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66920" y="4230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66920" y="4211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66920" y="41910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66920" y="4171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66920" y="4152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66920" y="4133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66920" y="4113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66920" y="4094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66920" y="4075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66920" y="4056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66920" y="4036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66920" y="4017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66920" y="3997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66920" y="3977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66920" y="3958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66920" y="39395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66920" y="3920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66920" y="3900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68190" y="3881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68190" y="3862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68190" y="3841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68190" y="3822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68190" y="38036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68190" y="37833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68190" y="3764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68190" y="3745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68190" y="3726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68190" y="3707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68190" y="3686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68190" y="3667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68190" y="3648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68190" y="3628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68190" y="3609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68190" y="3590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68190" y="3571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68190" y="3550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568190" y="3531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568190" y="3512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68190" y="3492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568190" y="3473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568190" y="3454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568190" y="3435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568190" y="3415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568190" y="3395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568190" y="3376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68190" y="3357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568190" y="3337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568190" y="3318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568190" y="3299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68190" y="3279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68190" y="3260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68190" y="3241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68190" y="32207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68190" y="3201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68190" y="3182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68190" y="3163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68190" y="314325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69459" y="3124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69459" y="3105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569459" y="3086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69459" y="3065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69459" y="3046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69459" y="3027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69459" y="30073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69459" y="2988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69459" y="29692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569459" y="29502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569459" y="29298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69459" y="29108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69459" y="28917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69459" y="28714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569459" y="2852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569459" y="2833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69459" y="2814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569459" y="2795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69459" y="2774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69459" y="2755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69459" y="2736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69459" y="2716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69459" y="2697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569459" y="2678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569459" y="26581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569459" y="26390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569459" y="26200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569459" y="26009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70729" y="25806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70729" y="25615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70729" y="25425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70729" y="25234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70729" y="2503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70729" y="2484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570729" y="2465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570729" y="2444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570729" y="2425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570729" y="2406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570729" y="23876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70729" y="2367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70729" y="2348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70729" y="23291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0729" y="23088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70729" y="22898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70729" y="22707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570729" y="22517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570729" y="22313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570729" y="22123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70729" y="21932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70729" y="21742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70729" y="2153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70729" y="2134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0729" y="2115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570729" y="2095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570729" y="2076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570729" y="2057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70729" y="20370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70729" y="2018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570729" y="1998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70729" y="1979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570729" y="19596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70729" y="19405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570729" y="19215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570729" y="19024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570729" y="18821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570729" y="18630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572000" y="1844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72000" y="18249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72000" y="1804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572000" y="1785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572000" y="1766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572000" y="1746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572000" y="1727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572000" y="17081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72000" y="16878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572000" y="1668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572000" y="16497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572000" y="1630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72000" y="1611630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72000" y="1591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572000" y="1576069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4445" y="3175"/>
                </a:moveTo>
                <a:lnTo>
                  <a:pt x="4445" y="3175"/>
                </a:lnTo>
              </a:path>
            </a:pathLst>
          </a:custGeom>
          <a:ln w="635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>
            <a:spLocks noGrp="1"/>
          </p:cNvSpPr>
          <p:nvPr>
            <p:ph type="title"/>
          </p:nvPr>
        </p:nvSpPr>
        <p:spPr>
          <a:xfrm>
            <a:off x="3073400" y="426720"/>
            <a:ext cx="29883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laser</a:t>
            </a:r>
            <a:r>
              <a:rPr sz="3300" spc="-70" dirty="0"/>
              <a:t> </a:t>
            </a:r>
            <a:r>
              <a:rPr sz="3300" spc="-5" dirty="0"/>
              <a:t>safety</a:t>
            </a:r>
            <a:endParaRPr sz="3300"/>
          </a:p>
        </p:txBody>
      </p:sp>
      <p:sp>
        <p:nvSpPr>
          <p:cNvPr id="266" name="object 266"/>
          <p:cNvSpPr txBox="1"/>
          <p:nvPr/>
        </p:nvSpPr>
        <p:spPr>
          <a:xfrm>
            <a:off x="381000" y="1404620"/>
            <a:ext cx="3390900" cy="4912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4480" marR="1099820" indent="-271780">
              <a:lnSpc>
                <a:spcPct val="100000"/>
              </a:lnSpc>
              <a:spcBef>
                <a:spcPts val="100"/>
              </a:spcBef>
            </a:pPr>
            <a:r>
              <a:rPr sz="3150" b="1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dirty="0">
                <a:latin typeface="Georgia"/>
                <a:cs typeface="Georgia"/>
              </a:rPr>
              <a:t>Regulatory  </a:t>
            </a:r>
            <a:r>
              <a:rPr sz="2500" spc="-5" dirty="0">
                <a:latin typeface="Georgia"/>
                <a:cs typeface="Georgia"/>
              </a:rPr>
              <a:t>orga</a:t>
            </a:r>
            <a:r>
              <a:rPr sz="2500" dirty="0">
                <a:latin typeface="Georgia"/>
                <a:cs typeface="Georgia"/>
              </a:rPr>
              <a:t>n</a:t>
            </a:r>
            <a:r>
              <a:rPr sz="2500" spc="-5" dirty="0">
                <a:latin typeface="Georgia"/>
                <a:cs typeface="Georgia"/>
              </a:rPr>
              <a:t>i</a:t>
            </a:r>
            <a:r>
              <a:rPr sz="2500" spc="-10" dirty="0">
                <a:latin typeface="Georgia"/>
                <a:cs typeface="Georgia"/>
              </a:rPr>
              <a:t>z</a:t>
            </a:r>
            <a:r>
              <a:rPr sz="2500" spc="-5" dirty="0">
                <a:latin typeface="Georgia"/>
                <a:cs typeface="Georgia"/>
              </a:rPr>
              <a:t>a</a:t>
            </a:r>
            <a:r>
              <a:rPr sz="2500" dirty="0">
                <a:latin typeface="Georgia"/>
                <a:cs typeface="Georgia"/>
              </a:rPr>
              <a:t>t</a:t>
            </a:r>
            <a:r>
              <a:rPr sz="2500" spc="-5" dirty="0">
                <a:latin typeface="Georgia"/>
                <a:cs typeface="Georgia"/>
              </a:rPr>
              <a:t>i</a:t>
            </a:r>
            <a:r>
              <a:rPr sz="2500" spc="-10" dirty="0">
                <a:latin typeface="Georgia"/>
                <a:cs typeface="Georgia"/>
              </a:rPr>
              <a:t>o</a:t>
            </a:r>
            <a:r>
              <a:rPr sz="2500" dirty="0">
                <a:latin typeface="Georgia"/>
                <a:cs typeface="Georgia"/>
              </a:rPr>
              <a:t>n</a:t>
            </a:r>
            <a:r>
              <a:rPr sz="2500" spc="-5" dirty="0">
                <a:latin typeface="Georgia"/>
                <a:cs typeface="Georgia"/>
              </a:rPr>
              <a:t>s:</a:t>
            </a:r>
            <a:endParaRPr sz="2500">
              <a:latin typeface="Georgia"/>
              <a:cs typeface="Georgia"/>
            </a:endParaRPr>
          </a:p>
          <a:p>
            <a:pPr marL="284480" marR="5080" indent="-271780">
              <a:lnSpc>
                <a:spcPct val="100000"/>
              </a:lnSpc>
              <a:spcBef>
                <a:spcPts val="620"/>
              </a:spcBef>
              <a:buClr>
                <a:srgbClr val="D06248"/>
              </a:buClr>
              <a:buSzPct val="84000"/>
              <a:buFont typeface="MS Office Symbol Bold"/>
              <a:buChar char=""/>
              <a:tabLst>
                <a:tab pos="284480" algn="l"/>
              </a:tabLst>
            </a:pPr>
            <a:r>
              <a:rPr sz="2500" spc="-5" dirty="0">
                <a:latin typeface="Georgia"/>
                <a:cs typeface="Georgia"/>
              </a:rPr>
              <a:t>CDRH</a:t>
            </a:r>
            <a:r>
              <a:rPr sz="2500" b="1" spc="-5" dirty="0">
                <a:latin typeface="MS Office Symbol Bold"/>
                <a:cs typeface="MS Office Symbol Bold"/>
              </a:rPr>
              <a:t> </a:t>
            </a:r>
            <a:r>
              <a:rPr sz="2500" spc="-5" dirty="0">
                <a:latin typeface="Georgia"/>
                <a:cs typeface="Georgia"/>
              </a:rPr>
              <a:t>center for  </a:t>
            </a:r>
            <a:r>
              <a:rPr sz="2500" spc="-10" dirty="0">
                <a:latin typeface="Georgia"/>
                <a:cs typeface="Georgia"/>
              </a:rPr>
              <a:t>devices </a:t>
            </a:r>
            <a:r>
              <a:rPr sz="2500" spc="-5" dirty="0">
                <a:latin typeface="Georgia"/>
                <a:cs typeface="Georgia"/>
              </a:rPr>
              <a:t>and</a:t>
            </a:r>
            <a:r>
              <a:rPr sz="2500" spc="-8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radiologic  health</a:t>
            </a:r>
            <a:endParaRPr sz="2500">
              <a:latin typeface="Georgia"/>
              <a:cs typeface="Georgia"/>
            </a:endParaRPr>
          </a:p>
          <a:p>
            <a:pPr marL="284480" marR="383540" indent="-271780">
              <a:lnSpc>
                <a:spcPct val="100000"/>
              </a:lnSpc>
              <a:spcBef>
                <a:spcPts val="620"/>
              </a:spcBef>
              <a:buClr>
                <a:srgbClr val="D06248"/>
              </a:buClr>
              <a:buSzPct val="84000"/>
              <a:buFont typeface="MS Office Symbol Bold"/>
              <a:buChar char=""/>
              <a:tabLst>
                <a:tab pos="284480" algn="l"/>
              </a:tabLst>
            </a:pPr>
            <a:r>
              <a:rPr sz="2500" spc="-5" dirty="0">
                <a:latin typeface="Georgia"/>
                <a:cs typeface="Georgia"/>
              </a:rPr>
              <a:t>ANSI</a:t>
            </a:r>
            <a:r>
              <a:rPr sz="2500" b="1" spc="-5" dirty="0">
                <a:latin typeface="MS Office Symbol Bold"/>
                <a:cs typeface="MS Office Symbol Bold"/>
              </a:rPr>
              <a:t></a:t>
            </a:r>
            <a:r>
              <a:rPr sz="2500" spc="-5" dirty="0">
                <a:latin typeface="Georgia"/>
                <a:cs typeface="Georgia"/>
              </a:rPr>
              <a:t>American  National </a:t>
            </a:r>
            <a:r>
              <a:rPr sz="2500" spc="-10" dirty="0">
                <a:latin typeface="Georgia"/>
                <a:cs typeface="Georgia"/>
              </a:rPr>
              <a:t>Standards  </a:t>
            </a:r>
            <a:r>
              <a:rPr sz="2500" spc="-5" dirty="0">
                <a:latin typeface="Georgia"/>
                <a:cs typeface="Georgia"/>
              </a:rPr>
              <a:t>Institute</a:t>
            </a:r>
            <a:endParaRPr sz="2500">
              <a:latin typeface="Georgia"/>
              <a:cs typeface="Georgia"/>
            </a:endParaRPr>
          </a:p>
          <a:p>
            <a:pPr marL="284480" marR="26670" indent="-271780">
              <a:lnSpc>
                <a:spcPct val="100000"/>
              </a:lnSpc>
              <a:spcBef>
                <a:spcPts val="620"/>
              </a:spcBef>
              <a:buClr>
                <a:srgbClr val="D06248"/>
              </a:buClr>
              <a:buSzPct val="84000"/>
              <a:buFont typeface="MS Office Symbol Bold"/>
              <a:buChar char=""/>
              <a:tabLst>
                <a:tab pos="284480" algn="l"/>
              </a:tabLst>
            </a:pPr>
            <a:r>
              <a:rPr sz="2500" spc="-5" dirty="0">
                <a:latin typeface="Georgia"/>
                <a:cs typeface="Georgia"/>
              </a:rPr>
              <a:t>OSHA</a:t>
            </a:r>
            <a:r>
              <a:rPr sz="2500" b="1" spc="-5" dirty="0">
                <a:latin typeface="MS Office Symbol Bold"/>
                <a:cs typeface="MS Office Symbol Bold"/>
              </a:rPr>
              <a:t></a:t>
            </a:r>
            <a:r>
              <a:rPr sz="2500" b="1" spc="-114" dirty="0">
                <a:latin typeface="MS Office Symbol Bold"/>
                <a:cs typeface="MS Office Symbol Bold"/>
              </a:rPr>
              <a:t> </a:t>
            </a:r>
            <a:r>
              <a:rPr sz="2500" spc="-10" dirty="0">
                <a:latin typeface="Georgia"/>
                <a:cs typeface="Georgia"/>
              </a:rPr>
              <a:t>occupational  </a:t>
            </a:r>
            <a:r>
              <a:rPr sz="2500" spc="-5" dirty="0">
                <a:latin typeface="Georgia"/>
                <a:cs typeface="Georgia"/>
              </a:rPr>
              <a:t>safety and health  administration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3150" b="1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dirty="0">
                <a:latin typeface="Georgia"/>
                <a:cs typeface="Georgia"/>
              </a:rPr>
              <a:t>Laser </a:t>
            </a:r>
            <a:r>
              <a:rPr sz="2500" spc="-5" dirty="0">
                <a:latin typeface="Georgia"/>
                <a:cs typeface="Georgia"/>
              </a:rPr>
              <a:t>safety</a:t>
            </a:r>
            <a:r>
              <a:rPr sz="2500" spc="-4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officer.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879340" y="1404620"/>
            <a:ext cx="3551554" cy="36906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</a:pPr>
            <a:r>
              <a:rPr sz="3150" b="1" spc="-7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i="1" spc="-5" dirty="0">
                <a:latin typeface="Georgia"/>
                <a:cs typeface="Georgia"/>
              </a:rPr>
              <a:t>Environment: </a:t>
            </a:r>
            <a:r>
              <a:rPr sz="2500" spc="-5" dirty="0">
                <a:latin typeface="Georgia"/>
                <a:cs typeface="Georgia"/>
              </a:rPr>
              <a:t>warning  signs, restricted </a:t>
            </a:r>
            <a:r>
              <a:rPr sz="2500" spc="-10" dirty="0">
                <a:latin typeface="Georgia"/>
                <a:cs typeface="Georgia"/>
              </a:rPr>
              <a:t>access,  </a:t>
            </a:r>
            <a:r>
              <a:rPr sz="2500" spc="-5" dirty="0">
                <a:latin typeface="Georgia"/>
                <a:cs typeface="Georgia"/>
              </a:rPr>
              <a:t>reflective </a:t>
            </a:r>
            <a:r>
              <a:rPr sz="2500" spc="-10" dirty="0">
                <a:latin typeface="Georgia"/>
                <a:cs typeface="Georgia"/>
              </a:rPr>
              <a:t>surface  minimized.</a:t>
            </a:r>
            <a:endParaRPr sz="2500">
              <a:latin typeface="Georgia"/>
              <a:cs typeface="Georgia"/>
            </a:endParaRPr>
          </a:p>
          <a:p>
            <a:pPr marL="285750" marR="1045210" indent="-273050">
              <a:lnSpc>
                <a:spcPct val="100000"/>
              </a:lnSpc>
              <a:spcBef>
                <a:spcPts val="620"/>
              </a:spcBef>
            </a:pPr>
            <a:r>
              <a:rPr sz="3150" b="1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dirty="0">
                <a:latin typeface="Georgia"/>
                <a:cs typeface="Georgia"/>
              </a:rPr>
              <a:t>Laser </a:t>
            </a:r>
            <a:r>
              <a:rPr sz="2500" spc="-5" dirty="0">
                <a:latin typeface="Georgia"/>
                <a:cs typeface="Georgia"/>
              </a:rPr>
              <a:t>use  </a:t>
            </a:r>
            <a:r>
              <a:rPr sz="2500" spc="-10" dirty="0">
                <a:latin typeface="Georgia"/>
                <a:cs typeface="Georgia"/>
              </a:rPr>
              <a:t>doc</a:t>
            </a:r>
            <a:r>
              <a:rPr sz="2500" spc="-5" dirty="0">
                <a:latin typeface="Georgia"/>
                <a:cs typeface="Georgia"/>
              </a:rPr>
              <a:t>ume</a:t>
            </a:r>
            <a:r>
              <a:rPr sz="2500" spc="-10" dirty="0">
                <a:latin typeface="Georgia"/>
                <a:cs typeface="Georgia"/>
              </a:rPr>
              <a:t>n</a:t>
            </a:r>
            <a:r>
              <a:rPr sz="2500" dirty="0">
                <a:latin typeface="Georgia"/>
                <a:cs typeface="Georgia"/>
              </a:rPr>
              <a:t>t</a:t>
            </a:r>
            <a:r>
              <a:rPr sz="2500" spc="-5" dirty="0">
                <a:latin typeface="Georgia"/>
                <a:cs typeface="Georgia"/>
              </a:rPr>
              <a:t>atio</a:t>
            </a:r>
            <a:r>
              <a:rPr sz="2500" spc="-10" dirty="0">
                <a:latin typeface="Georgia"/>
                <a:cs typeface="Georgia"/>
              </a:rPr>
              <a:t>n</a:t>
            </a:r>
            <a:r>
              <a:rPr sz="2500" dirty="0">
                <a:latin typeface="Georgia"/>
                <a:cs typeface="Georgia"/>
              </a:rPr>
              <a:t>.</a:t>
            </a:r>
            <a:endParaRPr sz="25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</a:pPr>
            <a:r>
              <a:rPr sz="3150" b="1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dirty="0">
                <a:latin typeface="Georgia"/>
                <a:cs typeface="Georgia"/>
              </a:rPr>
              <a:t>Training.</a:t>
            </a:r>
            <a:endParaRPr sz="2500">
              <a:latin typeface="Georgia"/>
              <a:cs typeface="Georgia"/>
            </a:endParaRPr>
          </a:p>
          <a:p>
            <a:pPr marL="285750" marR="1247775" indent="-273050">
              <a:lnSpc>
                <a:spcPct val="100000"/>
              </a:lnSpc>
              <a:spcBef>
                <a:spcPts val="620"/>
              </a:spcBef>
            </a:pPr>
            <a:r>
              <a:rPr sz="3150" b="1" spc="0" baseline="9259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500" spc="0" dirty="0">
                <a:latin typeface="Georgia"/>
                <a:cs typeface="Georgia"/>
              </a:rPr>
              <a:t>Eye </a:t>
            </a:r>
            <a:r>
              <a:rPr sz="2500" spc="-5" dirty="0">
                <a:latin typeface="Georgia"/>
                <a:cs typeface="Georgia"/>
              </a:rPr>
              <a:t>and</a:t>
            </a:r>
            <a:r>
              <a:rPr sz="2500" spc="-90" dirty="0">
                <a:latin typeface="Georgia"/>
                <a:cs typeface="Georgia"/>
              </a:rPr>
              <a:t> </a:t>
            </a:r>
            <a:r>
              <a:rPr sz="2500" spc="-5" dirty="0">
                <a:latin typeface="Georgia"/>
                <a:cs typeface="Georgia"/>
              </a:rPr>
              <a:t>tissue  </a:t>
            </a:r>
            <a:r>
              <a:rPr sz="2500" spc="-10" dirty="0">
                <a:latin typeface="Georgia"/>
                <a:cs typeface="Georgia"/>
              </a:rPr>
              <a:t>protection.</a:t>
            </a:r>
            <a:endParaRPr sz="2500">
              <a:latin typeface="Georgia"/>
              <a:cs typeface="Georgia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7467600" y="0"/>
            <a:ext cx="1581150" cy="1496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9015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01850" y="581659"/>
            <a:ext cx="463105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0000"/>
                </a:solidFill>
                <a:latin typeface="Algerian"/>
                <a:cs typeface="Algerian"/>
              </a:rPr>
              <a:t>MonochroMatic</a:t>
            </a:r>
            <a:r>
              <a:rPr sz="3300" spc="-75" dirty="0">
                <a:solidFill>
                  <a:srgbClr val="FF0000"/>
                </a:solidFill>
                <a:latin typeface="Algerian"/>
                <a:cs typeface="Algerian"/>
              </a:rPr>
              <a:t> </a:t>
            </a:r>
            <a:r>
              <a:rPr sz="3300" spc="-5" dirty="0">
                <a:solidFill>
                  <a:srgbClr val="FF0000"/>
                </a:solidFill>
                <a:latin typeface="Algerian"/>
                <a:cs typeface="Algerian"/>
              </a:rPr>
              <a:t>Light</a:t>
            </a:r>
            <a:endParaRPr sz="3300">
              <a:latin typeface="Algerian"/>
              <a:cs typeface="Algeri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404620"/>
            <a:ext cx="76346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00000"/>
              </a:lnSpc>
              <a:spcBef>
                <a:spcPts val="100"/>
              </a:spcBef>
            </a:pPr>
            <a:r>
              <a:rPr sz="3075" b="1" spc="15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0" dirty="0">
                <a:latin typeface="Georgia"/>
                <a:cs typeface="Georgia"/>
              </a:rPr>
              <a:t>Mono </a:t>
            </a:r>
            <a:r>
              <a:rPr sz="2400" spc="-5" dirty="0">
                <a:latin typeface="Georgia"/>
                <a:cs typeface="Georgia"/>
              </a:rPr>
              <a:t>chromatic light has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5" dirty="0">
                <a:latin typeface="Georgia"/>
                <a:cs typeface="Georgia"/>
              </a:rPr>
              <a:t>very narrow range </a:t>
            </a:r>
            <a:r>
              <a:rPr sz="2400" dirty="0">
                <a:latin typeface="Georgia"/>
                <a:cs typeface="Georgia"/>
              </a:rPr>
              <a:t>of  </a:t>
            </a:r>
            <a:r>
              <a:rPr sz="2400" spc="-5" dirty="0">
                <a:latin typeface="Georgia"/>
                <a:cs typeface="Georgia"/>
              </a:rPr>
              <a:t>frequency and single wavelength </a:t>
            </a:r>
            <a:r>
              <a:rPr sz="2400" dirty="0">
                <a:latin typeface="Georgia"/>
                <a:cs typeface="Georgia"/>
              </a:rPr>
              <a:t>(i.e. it is </a:t>
            </a:r>
            <a:r>
              <a:rPr sz="2400" spc="-5" dirty="0">
                <a:latin typeface="Georgia"/>
                <a:cs typeface="Georgia"/>
              </a:rPr>
              <a:t>only made </a:t>
            </a:r>
            <a:r>
              <a:rPr sz="2400" dirty="0">
                <a:latin typeface="Georgia"/>
                <a:cs typeface="Georgia"/>
              </a:rPr>
              <a:t>of  </a:t>
            </a:r>
            <a:r>
              <a:rPr sz="2400" spc="-5" dirty="0">
                <a:latin typeface="Georgia"/>
                <a:cs typeface="Georgia"/>
              </a:rPr>
              <a:t>light </a:t>
            </a:r>
            <a:r>
              <a:rPr sz="2400" dirty="0">
                <a:latin typeface="Georgia"/>
                <a:cs typeface="Georgia"/>
              </a:rPr>
              <a:t>of one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colour)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2895600"/>
            <a:ext cx="41148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9081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808990" y="363326"/>
            <a:ext cx="794512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BF0000"/>
                </a:solidFill>
                <a:latin typeface="Georgia"/>
                <a:cs typeface="Georgia"/>
              </a:rPr>
              <a:t>Classification of LASER- based on</a:t>
            </a:r>
            <a:r>
              <a:rPr sz="3300" spc="-4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3300" spc="-5" dirty="0">
                <a:solidFill>
                  <a:srgbClr val="BF0000"/>
                </a:solidFill>
                <a:latin typeface="Georgia"/>
                <a:cs typeface="Georgia"/>
              </a:rPr>
              <a:t>safety</a:t>
            </a:r>
            <a:endParaRPr sz="3300" dirty="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8990" y="1885949"/>
            <a:ext cx="7717154" cy="38920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>
              <a:lnSpc>
                <a:spcPct val="150000"/>
              </a:lnSpc>
              <a:spcBef>
                <a:spcPts val="100"/>
              </a:spcBef>
            </a:pPr>
            <a:r>
              <a:rPr sz="3075" b="1" spc="7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000" spc="5" dirty="0">
                <a:latin typeface="Georgia"/>
                <a:cs typeface="Georgia"/>
              </a:rPr>
              <a:t>Based </a:t>
            </a:r>
            <a:r>
              <a:rPr sz="2000" spc="-5" dirty="0">
                <a:latin typeface="Georgia"/>
                <a:cs typeface="Georgia"/>
              </a:rPr>
              <a:t>on the potential of the primary laser beam or the  reflected beam to cause biologic damage to the eye </a:t>
            </a:r>
            <a:r>
              <a:rPr sz="2000" dirty="0">
                <a:latin typeface="Georgia"/>
                <a:cs typeface="Georgia"/>
              </a:rPr>
              <a:t>or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skin.</a:t>
            </a:r>
            <a:endParaRPr sz="20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2030"/>
              </a:spcBef>
            </a:pPr>
            <a:r>
              <a:rPr sz="2800" b="1" spc="15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000" spc="10" dirty="0">
                <a:latin typeface="Georgia"/>
                <a:cs typeface="Georgia"/>
              </a:rPr>
              <a:t>Four </a:t>
            </a:r>
            <a:r>
              <a:rPr sz="2000" spc="-5" dirty="0">
                <a:latin typeface="Georgia"/>
                <a:cs typeface="Georgia"/>
              </a:rPr>
              <a:t>basic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classes:</a:t>
            </a:r>
            <a:endParaRPr sz="20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2039"/>
              </a:spcBef>
            </a:pPr>
            <a:r>
              <a:rPr sz="2400" b="1" spc="-232" baseline="15151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000" spc="-5" dirty="0">
                <a:solidFill>
                  <a:srgbClr val="BF0000"/>
                </a:solidFill>
                <a:latin typeface="Georgia"/>
                <a:cs typeface="Georgia"/>
              </a:rPr>
              <a:t>Class</a:t>
            </a:r>
            <a:r>
              <a:rPr sz="2000" spc="4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BF0000"/>
                </a:solidFill>
                <a:latin typeface="Georgia"/>
                <a:cs typeface="Georgia"/>
              </a:rPr>
              <a:t>I.</a:t>
            </a:r>
            <a:endParaRPr sz="20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2039"/>
              </a:spcBef>
            </a:pPr>
            <a:r>
              <a:rPr sz="2400" b="1" spc="-232" baseline="15151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000" spc="-5" dirty="0">
                <a:solidFill>
                  <a:srgbClr val="BF0000"/>
                </a:solidFill>
                <a:latin typeface="Georgia"/>
                <a:cs typeface="Georgia"/>
              </a:rPr>
              <a:t>Class II:</a:t>
            </a:r>
            <a:r>
              <a:rPr sz="2000" spc="4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000" spc="-5" dirty="0">
                <a:solidFill>
                  <a:srgbClr val="BF0000"/>
                </a:solidFill>
                <a:latin typeface="Georgia"/>
                <a:cs typeface="Georgia"/>
              </a:rPr>
              <a:t>a,b</a:t>
            </a:r>
            <a:endParaRPr sz="20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2039"/>
              </a:spcBef>
            </a:pPr>
            <a:r>
              <a:rPr sz="2400" b="1" spc="-232" baseline="15151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000" spc="-5" dirty="0">
                <a:solidFill>
                  <a:srgbClr val="BF0000"/>
                </a:solidFill>
                <a:latin typeface="Georgia"/>
                <a:cs typeface="Georgia"/>
              </a:rPr>
              <a:t>Class III: a,</a:t>
            </a:r>
            <a:r>
              <a:rPr sz="2000" spc="3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BF0000"/>
                </a:solidFill>
                <a:latin typeface="Georgia"/>
                <a:cs typeface="Georgia"/>
              </a:rPr>
              <a:t>b</a:t>
            </a:r>
            <a:endParaRPr sz="2000" dirty="0">
              <a:latin typeface="Georgia"/>
              <a:cs typeface="Georgia"/>
            </a:endParaRPr>
          </a:p>
          <a:p>
            <a:pPr marL="287020">
              <a:lnSpc>
                <a:spcPct val="100000"/>
              </a:lnSpc>
              <a:spcBef>
                <a:spcPts val="2039"/>
              </a:spcBef>
            </a:pPr>
            <a:r>
              <a:rPr sz="2400" b="1" spc="-232" baseline="15151" dirty="0">
                <a:solidFill>
                  <a:srgbClr val="CCB300"/>
                </a:solidFill>
                <a:latin typeface="MS Office Symbol Bold"/>
                <a:cs typeface="MS Office Symbol Bold"/>
              </a:rPr>
              <a:t> </a:t>
            </a:r>
            <a:r>
              <a:rPr sz="2000" spc="-5" dirty="0">
                <a:solidFill>
                  <a:srgbClr val="BF0000"/>
                </a:solidFill>
                <a:latin typeface="Georgia"/>
                <a:cs typeface="Georgia"/>
              </a:rPr>
              <a:t>Class</a:t>
            </a:r>
            <a:r>
              <a:rPr sz="2000" spc="4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BF0000"/>
                </a:solidFill>
                <a:latin typeface="Georgia"/>
                <a:cs typeface="Georgia"/>
              </a:rPr>
              <a:t>IV.</a:t>
            </a:r>
            <a:endParaRPr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1230412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4460"/>
            <a:ext cx="8839200" cy="4993640"/>
          </a:xfrm>
          <a:custGeom>
            <a:avLst/>
            <a:gdLst/>
            <a:ahLst/>
            <a:cxnLst/>
            <a:rect l="l" t="t" r="r" b="b"/>
            <a:pathLst>
              <a:path w="8839200" h="4993640">
                <a:moveTo>
                  <a:pt x="0" y="4993640"/>
                </a:moveTo>
                <a:lnTo>
                  <a:pt x="8839200" y="4993640"/>
                </a:lnTo>
                <a:lnTo>
                  <a:pt x="8839200" y="0"/>
                </a:lnTo>
                <a:lnTo>
                  <a:pt x="0" y="0"/>
                </a:lnTo>
                <a:lnTo>
                  <a:pt x="0" y="499364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3109" y="63842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109" y="6365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3109" y="6344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3109" y="6325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3109" y="6306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3109" y="6287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3109" y="6267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3109" y="6248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3109" y="6229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3109" y="6209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09" y="6189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3109" y="6170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3109" y="6151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3109" y="6131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3109" y="6112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3109" y="60934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3109" y="60744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3109" y="6054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63109" y="6035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3109" y="6015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63109" y="5995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63109" y="5976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3109" y="5957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63109" y="5937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63109" y="5918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63109" y="5899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63109" y="5880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3109" y="58610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63109" y="5840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3109" y="58216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3109" y="58026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3109" y="5782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3109" y="5763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63109" y="5744209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69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64379" y="57238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64379" y="5704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64379" y="5685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4379" y="5666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64379" y="5646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64379" y="5627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4379" y="5608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4379" y="5589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4379" y="5568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64379" y="5549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4379" y="5530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64379" y="55118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64379" y="5491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4379" y="54724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4379" y="5453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4379" y="5433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4379" y="5414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64379" y="5394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64379" y="5374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64379" y="5355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64379" y="53365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64379" y="5317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64379" y="5297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64379" y="5278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64379" y="52590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64379" y="52400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64379" y="5219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64379" y="5200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64379" y="518160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65650" y="5161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65650" y="5142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65650" y="5123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65650" y="5104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65650" y="5083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65650" y="5064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65650" y="5045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65650" y="5025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65650" y="5006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65650" y="4987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65650" y="4968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65650" y="4947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650" y="4928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650" y="49098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5650" y="4890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5650" y="4870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5650" y="4851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5650" y="4832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5650" y="4812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5650" y="4792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5650" y="4773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65650" y="47536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65650" y="4734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65650" y="4715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65650" y="4696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65650" y="4676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65650" y="4657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5650" y="4638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65650" y="4618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65650" y="4598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65650" y="4579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65650" y="4560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65650" y="45415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65650" y="4521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65650" y="4502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65650" y="4483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65650" y="4462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65650" y="4443729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66920" y="4424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66920" y="44043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66920" y="4385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66920" y="4366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66920" y="43472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66920" y="43281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66920" y="4307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66920" y="4288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66920" y="4269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66920" y="4249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66920" y="4230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66920" y="4211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66920" y="41910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66920" y="4171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66920" y="4152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66920" y="4133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66920" y="4113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66920" y="4094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66920" y="4075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66920" y="4056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66920" y="4036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66920" y="4017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66920" y="3997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66920" y="3977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66920" y="3958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66920" y="39395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66920" y="3920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66920" y="3900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68190" y="3881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68190" y="3862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68190" y="3841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68190" y="3822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68190" y="38036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68190" y="37833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68190" y="3764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68190" y="3745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68190" y="3726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68190" y="3707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68190" y="3686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68190" y="3667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68190" y="3648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68190" y="3628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68190" y="3609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68190" y="3590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68190" y="3571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68190" y="3550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568190" y="3531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568190" y="3512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68190" y="3492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568190" y="3473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568190" y="3454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568190" y="3435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568190" y="3415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568190" y="3395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568190" y="3376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68190" y="3357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568190" y="3337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568190" y="3318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568190" y="3299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68190" y="3279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68190" y="3260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68190" y="3241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68190" y="32207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68190" y="3201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68190" y="3182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68190" y="3163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68190" y="314325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69459" y="3124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69459" y="3105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569459" y="3086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69459" y="3065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69459" y="3046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69459" y="3027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69459" y="30073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69459" y="2988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69459" y="29692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569459" y="29502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569459" y="29298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69459" y="29108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69459" y="28917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69459" y="28714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569459" y="2852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569459" y="2833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69459" y="2814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569459" y="2795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69459" y="2774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69459" y="2755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69459" y="2736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69459" y="2716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69459" y="2697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569459" y="2678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569459" y="26581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569459" y="26390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569459" y="26200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569459" y="26009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70729" y="25806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70729" y="25615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70729" y="25425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70729" y="25234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70729" y="2503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70729" y="2484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570729" y="2465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570729" y="2444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570729" y="2425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570729" y="2406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570729" y="23876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70729" y="2367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70729" y="2348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70729" y="23291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0729" y="23088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70729" y="22898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70729" y="22707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570729" y="22517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570729" y="22313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570729" y="22123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70729" y="21932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70729" y="21742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70729" y="2153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70729" y="2134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0729" y="2115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570729" y="2095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570729" y="2076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570729" y="2057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70729" y="20370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70729" y="2018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570729" y="1998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70729" y="1979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570729" y="19596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70729" y="19405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570729" y="19215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570729" y="19024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570729" y="18821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570729" y="18630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572000" y="1844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72000" y="18249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72000" y="1804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572000" y="1785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572000" y="1766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572000" y="1746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572000" y="1727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572000" y="17081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72000" y="16878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572000" y="1668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572000" y="16497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572000" y="1630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72000" y="1611630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72000" y="1591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572000" y="1576069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4445" y="3175"/>
                </a:moveTo>
                <a:lnTo>
                  <a:pt x="4445" y="3175"/>
                </a:lnTo>
              </a:path>
            </a:pathLst>
          </a:custGeom>
          <a:ln w="635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>
            <a:spLocks noGrp="1"/>
          </p:cNvSpPr>
          <p:nvPr>
            <p:ph type="title"/>
          </p:nvPr>
        </p:nvSpPr>
        <p:spPr>
          <a:xfrm>
            <a:off x="1838960" y="426720"/>
            <a:ext cx="54521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BF0000"/>
                </a:solidFill>
              </a:rPr>
              <a:t>cLassificatiOn </a:t>
            </a:r>
            <a:r>
              <a:rPr sz="3300" dirty="0">
                <a:solidFill>
                  <a:srgbClr val="BF0000"/>
                </a:solidFill>
              </a:rPr>
              <a:t>Of</a:t>
            </a:r>
            <a:r>
              <a:rPr sz="3300" spc="-65" dirty="0">
                <a:solidFill>
                  <a:srgbClr val="BF0000"/>
                </a:solidFill>
              </a:rPr>
              <a:t> </a:t>
            </a:r>
            <a:r>
              <a:rPr sz="3300" spc="-5" dirty="0">
                <a:solidFill>
                  <a:srgbClr val="BF0000"/>
                </a:solidFill>
              </a:rPr>
              <a:t>Lasers</a:t>
            </a:r>
            <a:endParaRPr sz="3300"/>
          </a:p>
        </p:txBody>
      </p:sp>
      <p:sp>
        <p:nvSpPr>
          <p:cNvPr id="266" name="object 266"/>
          <p:cNvSpPr txBox="1"/>
          <p:nvPr/>
        </p:nvSpPr>
        <p:spPr>
          <a:xfrm>
            <a:off x="381000" y="1328420"/>
            <a:ext cx="3832225" cy="369697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solidFill>
                  <a:srgbClr val="BF0000"/>
                </a:solidFill>
                <a:latin typeface="Georgia"/>
                <a:cs typeface="Georgia"/>
              </a:rPr>
              <a:t>Class </a:t>
            </a:r>
            <a:r>
              <a:rPr sz="2400" dirty="0">
                <a:solidFill>
                  <a:srgbClr val="BF0000"/>
                </a:solidFill>
                <a:latin typeface="Georgia"/>
                <a:cs typeface="Georgia"/>
              </a:rPr>
              <a:t>I</a:t>
            </a:r>
            <a:r>
              <a:rPr sz="2400" spc="-2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Georgia"/>
                <a:cs typeface="Georgia"/>
              </a:rPr>
              <a:t>lasers</a:t>
            </a:r>
            <a:endParaRPr sz="2400">
              <a:latin typeface="Georgia"/>
              <a:cs typeface="Georgia"/>
            </a:endParaRPr>
          </a:p>
          <a:p>
            <a:pPr marL="284480" marR="787400" indent="-271780">
              <a:lnSpc>
                <a:spcPct val="100000"/>
              </a:lnSpc>
              <a:spcBef>
                <a:spcPts val="600"/>
              </a:spcBef>
            </a:pPr>
            <a:r>
              <a:rPr sz="3075" b="1" spc="37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25" dirty="0">
                <a:latin typeface="Georgia"/>
                <a:cs typeface="Georgia"/>
              </a:rPr>
              <a:t>Do </a:t>
            </a:r>
            <a:r>
              <a:rPr sz="2400" dirty="0">
                <a:latin typeface="Georgia"/>
                <a:cs typeface="Georgia"/>
              </a:rPr>
              <a:t>not </a:t>
            </a:r>
            <a:r>
              <a:rPr sz="2400" spc="-5" dirty="0">
                <a:latin typeface="Georgia"/>
                <a:cs typeface="Georgia"/>
              </a:rPr>
              <a:t>pose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1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health  hazard.</a:t>
            </a:r>
            <a:endParaRPr sz="2400">
              <a:latin typeface="Georgia"/>
              <a:cs typeface="Georgia"/>
            </a:endParaRPr>
          </a:p>
          <a:p>
            <a:pPr marL="284480" marR="5080" indent="-271780">
              <a:lnSpc>
                <a:spcPct val="100000"/>
              </a:lnSpc>
              <a:spcBef>
                <a:spcPts val="600"/>
              </a:spcBef>
            </a:pPr>
            <a:r>
              <a:rPr sz="3075" b="1" spc="15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0" dirty="0">
                <a:latin typeface="Georgia"/>
                <a:cs typeface="Georgia"/>
              </a:rPr>
              <a:t>Beam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completely  enclosed and does not exit  the housing.</a:t>
            </a:r>
            <a:endParaRPr sz="2400">
              <a:latin typeface="Georgia"/>
              <a:cs typeface="Georgia"/>
            </a:endParaRPr>
          </a:p>
          <a:p>
            <a:pPr marL="284480" marR="236854" indent="-271780">
              <a:lnSpc>
                <a:spcPct val="100000"/>
              </a:lnSpc>
              <a:spcBef>
                <a:spcPts val="600"/>
              </a:spcBef>
              <a:tabLst>
                <a:tab pos="1019810" algn="l"/>
              </a:tabLst>
            </a:pPr>
            <a:r>
              <a:rPr sz="3075" b="1" spc="22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5" dirty="0">
                <a:latin typeface="Georgia"/>
                <a:cs typeface="Georgia"/>
              </a:rPr>
              <a:t>Max	</a:t>
            </a:r>
            <a:r>
              <a:rPr sz="2400" spc="-5" dirty="0">
                <a:latin typeface="Georgia"/>
                <a:cs typeface="Georgia"/>
              </a:rPr>
              <a:t>power output:</a:t>
            </a:r>
            <a:r>
              <a:rPr sz="2400" spc="-9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1/10  th </a:t>
            </a:r>
            <a:r>
              <a:rPr sz="2400" dirty="0">
                <a:latin typeface="Georgia"/>
                <a:cs typeface="Georgia"/>
              </a:rPr>
              <a:t>of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milliwatt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075" b="1" spc="22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5" dirty="0">
                <a:latin typeface="Georgia"/>
                <a:cs typeface="Georgia"/>
              </a:rPr>
              <a:t>Eg: </a:t>
            </a:r>
            <a:r>
              <a:rPr sz="2400" spc="-5" dirty="0">
                <a:latin typeface="Georgia"/>
                <a:cs typeface="Georgia"/>
              </a:rPr>
              <a:t>CD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player.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879340" y="1328420"/>
            <a:ext cx="3744594" cy="542969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solidFill>
                  <a:srgbClr val="BF0000"/>
                </a:solidFill>
                <a:latin typeface="Georgia"/>
                <a:cs typeface="Georgia"/>
              </a:rPr>
              <a:t>Class </a:t>
            </a:r>
            <a:r>
              <a:rPr sz="2400" dirty="0">
                <a:solidFill>
                  <a:srgbClr val="BF0000"/>
                </a:solidFill>
                <a:latin typeface="Georgia"/>
                <a:cs typeface="Georgia"/>
              </a:rPr>
              <a:t>II</a:t>
            </a:r>
            <a:r>
              <a:rPr sz="2400" spc="-2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Georgia"/>
                <a:cs typeface="Georgia"/>
              </a:rPr>
              <a:t>Lasers:</a:t>
            </a:r>
            <a:endParaRPr sz="2400" dirty="0">
              <a:latin typeface="Georgia"/>
              <a:cs typeface="Georgia"/>
            </a:endParaRPr>
          </a:p>
          <a:p>
            <a:pPr marL="285750" marR="457200" indent="-273050">
              <a:lnSpc>
                <a:spcPct val="100000"/>
              </a:lnSpc>
              <a:spcBef>
                <a:spcPts val="600"/>
              </a:spcBef>
            </a:pPr>
            <a:r>
              <a:rPr sz="3075" b="1" spc="0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0" dirty="0">
                <a:latin typeface="Georgia"/>
                <a:cs typeface="Georgia"/>
              </a:rPr>
              <a:t>Visible </a:t>
            </a:r>
            <a:r>
              <a:rPr sz="2400" spc="-5" dirty="0">
                <a:latin typeface="Georgia"/>
                <a:cs typeface="Georgia"/>
              </a:rPr>
              <a:t>light with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low  power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output.</a:t>
            </a:r>
            <a:endParaRPr sz="2400" dirty="0">
              <a:latin typeface="Georgia"/>
              <a:cs typeface="Georgia"/>
            </a:endParaRPr>
          </a:p>
          <a:p>
            <a:pPr marL="285750" marR="5080" indent="-273050">
              <a:lnSpc>
                <a:spcPct val="100000"/>
              </a:lnSpc>
              <a:spcBef>
                <a:spcPts val="600"/>
              </a:spcBef>
            </a:pPr>
            <a:r>
              <a:rPr sz="3075" b="1" spc="37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25" dirty="0">
                <a:latin typeface="Georgia"/>
                <a:cs typeface="Georgia"/>
              </a:rPr>
              <a:t>No </a:t>
            </a:r>
            <a:r>
              <a:rPr sz="2400" spc="-5" dirty="0">
                <a:latin typeface="Georgia"/>
                <a:cs typeface="Georgia"/>
              </a:rPr>
              <a:t>hazard-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blinking</a:t>
            </a:r>
            <a:r>
              <a:rPr sz="2400" spc="-9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and  aversion</a:t>
            </a:r>
            <a:r>
              <a:rPr sz="24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reaction</a:t>
            </a:r>
            <a:r>
              <a:rPr sz="2400" spc="-5" dirty="0">
                <a:latin typeface="Georgia"/>
                <a:cs typeface="Georgia"/>
              </a:rPr>
              <a:t>.</a:t>
            </a:r>
            <a:endParaRPr sz="2400" dirty="0">
              <a:latin typeface="Georgia"/>
              <a:cs typeface="Georgia"/>
            </a:endParaRPr>
          </a:p>
          <a:p>
            <a:pPr marL="285750" marR="314960" indent="-273050">
              <a:lnSpc>
                <a:spcPct val="100000"/>
              </a:lnSpc>
              <a:spcBef>
                <a:spcPts val="600"/>
              </a:spcBef>
            </a:pPr>
            <a:r>
              <a:rPr sz="3075" b="1" spc="22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5" dirty="0">
                <a:latin typeface="Georgia"/>
                <a:cs typeface="Georgia"/>
              </a:rPr>
              <a:t>Max </a:t>
            </a:r>
            <a:r>
              <a:rPr sz="2400" spc="-5" dirty="0">
                <a:latin typeface="Georgia"/>
                <a:cs typeface="Georgia"/>
              </a:rPr>
              <a:t>power output is</a:t>
            </a:r>
            <a:r>
              <a:rPr sz="2400" spc="-1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1  </a:t>
            </a:r>
            <a:r>
              <a:rPr sz="2400" spc="-5" dirty="0">
                <a:latin typeface="Georgia"/>
                <a:cs typeface="Georgia"/>
              </a:rPr>
              <a:t>mW.</a:t>
            </a:r>
            <a:endParaRPr sz="2400" dirty="0">
              <a:latin typeface="Georgia"/>
              <a:cs typeface="Georgia"/>
            </a:endParaRPr>
          </a:p>
          <a:p>
            <a:pPr marL="285750" marR="398780" indent="-273050">
              <a:lnSpc>
                <a:spcPct val="100000"/>
              </a:lnSpc>
              <a:spcBef>
                <a:spcPts val="590"/>
              </a:spcBef>
            </a:pPr>
            <a:r>
              <a:rPr sz="3075" b="1" spc="22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5" dirty="0">
                <a:latin typeface="Georgia"/>
                <a:cs typeface="Georgia"/>
              </a:rPr>
              <a:t>Eg: </a:t>
            </a:r>
            <a:r>
              <a:rPr sz="2400" spc="-5" dirty="0">
                <a:latin typeface="Georgia"/>
                <a:cs typeface="Georgia"/>
              </a:rPr>
              <a:t>bar code</a:t>
            </a:r>
            <a:r>
              <a:rPr sz="2400" spc="-7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scanner,  laser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pointer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75" b="1" spc="22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5" dirty="0">
                <a:latin typeface="Georgia"/>
                <a:cs typeface="Georgia"/>
              </a:rPr>
              <a:t>Two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subdivisions:</a:t>
            </a:r>
            <a:endParaRPr sz="2400" dirty="0">
              <a:latin typeface="Georgia"/>
              <a:cs typeface="Georgia"/>
            </a:endParaRPr>
          </a:p>
          <a:p>
            <a:pPr marL="285750" marR="236854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IIa: dangerous- &gt;1000  sec.</a:t>
            </a:r>
            <a:endParaRPr sz="2400" dirty="0">
              <a:latin typeface="Georgia"/>
              <a:cs typeface="Georgia"/>
            </a:endParaRPr>
          </a:p>
          <a:p>
            <a:pPr marL="285750">
              <a:lnSpc>
                <a:spcPct val="100000"/>
              </a:lnSpc>
              <a:spcBef>
                <a:spcPts val="600"/>
              </a:spcBef>
              <a:tabLst>
                <a:tab pos="934719" algn="l"/>
              </a:tabLst>
            </a:pP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IIb:	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¼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th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of</a:t>
            </a:r>
            <a:r>
              <a:rPr sz="2400" spc="-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second.</a:t>
            </a:r>
            <a:endParaRPr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914020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1394460"/>
            <a:ext cx="8839200" cy="4993640"/>
          </a:xfrm>
          <a:custGeom>
            <a:avLst/>
            <a:gdLst/>
            <a:ahLst/>
            <a:cxnLst/>
            <a:rect l="l" t="t" r="r" b="b"/>
            <a:pathLst>
              <a:path w="8839200" h="4993640">
                <a:moveTo>
                  <a:pt x="0" y="4993640"/>
                </a:moveTo>
                <a:lnTo>
                  <a:pt x="8839200" y="4993640"/>
                </a:lnTo>
                <a:lnTo>
                  <a:pt x="8839200" y="0"/>
                </a:lnTo>
                <a:lnTo>
                  <a:pt x="0" y="0"/>
                </a:lnTo>
                <a:lnTo>
                  <a:pt x="0" y="499364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63109" y="63842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563109" y="6365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63109" y="6344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563109" y="6325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63109" y="6306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563109" y="6287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63109" y="6267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563109" y="6248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63109" y="6229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563109" y="6209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63109" y="6189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3109" y="6170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563109" y="6151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563109" y="6131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63109" y="6112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563109" y="60934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563109" y="60744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63109" y="6054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63109" y="6035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3109" y="6015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63109" y="5995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63109" y="5976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563109" y="5957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563109" y="5937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563109" y="5918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63109" y="5899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63109" y="5880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63109" y="58610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563109" y="5840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63109" y="58216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63109" y="58026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63109" y="5782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563109" y="5763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563109" y="5744209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69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564379" y="57238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64379" y="5704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64379" y="5685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564379" y="5666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64379" y="5646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564379" y="5627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4379" y="5608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64379" y="5589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64379" y="5568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564379" y="5549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564379" y="5530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564379" y="55118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64379" y="5491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64379" y="54724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64379" y="5453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4379" y="5433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64379" y="5414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64379" y="5394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64379" y="5374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564379" y="5355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64379" y="53365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564379" y="5317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564379" y="5297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64379" y="5278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64379" y="52590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64379" y="52400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64379" y="5219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64379" y="5200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64379" y="5181600"/>
            <a:ext cx="1270" cy="8890"/>
          </a:xfrm>
          <a:custGeom>
            <a:avLst/>
            <a:gdLst/>
            <a:ahLst/>
            <a:cxnLst/>
            <a:rect l="l" t="t" r="r" b="b"/>
            <a:pathLst>
              <a:path w="1270" h="8889">
                <a:moveTo>
                  <a:pt x="0" y="8889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65650" y="5161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65650" y="5142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65650" y="5123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65650" y="5104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65650" y="5083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565650" y="5064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65650" y="5045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565650" y="5025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65650" y="5006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65650" y="4987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565650" y="4968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565650" y="4947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65650" y="4928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65650" y="49098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65650" y="48907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565650" y="4870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65650" y="48514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565650" y="4832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65650" y="4812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565650" y="4792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565650" y="4773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565650" y="47536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565650" y="4734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65650" y="4715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65650" y="4696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65650" y="4676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565650" y="4657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565650" y="46380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565650" y="46189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565650" y="4598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65650" y="4579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565650" y="4560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565650" y="45415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565650" y="4521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565650" y="4502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565650" y="4483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565650" y="4462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565650" y="4443729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566920" y="4424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566920" y="44043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66920" y="43853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566920" y="43662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566920" y="43472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566920" y="43281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66920" y="43078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566920" y="42887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566920" y="42697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566920" y="4249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566920" y="4230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66920" y="4211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566920" y="41910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4566920" y="4171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4566920" y="4152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566920" y="4133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66920" y="4113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66920" y="4094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566920" y="4075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566920" y="40563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566920" y="40360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566920" y="40170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566920" y="39979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566920" y="39776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566920" y="39585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66920" y="39395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566920" y="39204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566920" y="3900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568190" y="3881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568190" y="3862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568190" y="3841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68190" y="3822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568190" y="38036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568190" y="37833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68190" y="3764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568190" y="3745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568190" y="37261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568190" y="37071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568190" y="36868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568190" y="36677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568190" y="364870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568190" y="36283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568190" y="36093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568190" y="359029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568190" y="357124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568190" y="3550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568190" y="3531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568190" y="3512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568190" y="3492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568190" y="3473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568190" y="3454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568190" y="34353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568190" y="3415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568190" y="3395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568190" y="33769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568190" y="33578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568190" y="333755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568190" y="331850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568190" y="329945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568190" y="327914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68190" y="326009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568190" y="3241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568190" y="32207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568190" y="3201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568190" y="3182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568190" y="3163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568190" y="3143250"/>
            <a:ext cx="1270" cy="10160"/>
          </a:xfrm>
          <a:custGeom>
            <a:avLst/>
            <a:gdLst/>
            <a:ahLst/>
            <a:cxnLst/>
            <a:rect l="l" t="t" r="r" b="b"/>
            <a:pathLst>
              <a:path w="1270" h="10160">
                <a:moveTo>
                  <a:pt x="0" y="10160"/>
                </a:moveTo>
                <a:lnTo>
                  <a:pt x="1270" y="0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569459" y="3124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569459" y="31051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569459" y="30861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569459" y="3065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4569459" y="30467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4569459" y="3027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4569459" y="30073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4569459" y="2988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569459" y="29692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569459" y="29502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569459" y="29298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569459" y="29108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569459" y="28917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569459" y="28714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569459" y="28524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569459" y="28333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569459" y="28143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569459" y="27952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569459" y="27749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569459" y="27559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69459" y="27368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569459" y="27165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69459" y="26974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569459" y="26784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569459" y="26581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569459" y="26390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4569459" y="26200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4569459" y="26009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4570729" y="25806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4570729" y="25615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70729" y="25425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4570729" y="25234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4570729" y="25031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4570729" y="24841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4570729" y="24650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4570729" y="24447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570729" y="24257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570729" y="24066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4570729" y="23876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70729" y="23672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570729" y="23482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570729" y="23291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570729" y="23088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570729" y="22898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570729" y="22707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570729" y="225171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570729" y="22313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570729" y="22123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570729" y="21932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570729" y="21742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570729" y="21539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570729" y="21348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570729" y="211582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570729" y="20955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570729" y="20764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570729" y="205740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570729" y="20370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570729" y="20180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570729" y="19989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70729" y="19799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570729" y="19596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4570729" y="194056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570729" y="192151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570729" y="190246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570729" y="188213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570729" y="186308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572000" y="184403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572000" y="182498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4"/>
                </a:moveTo>
                <a:lnTo>
                  <a:pt x="4445" y="4444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572000" y="180467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572000" y="178562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5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572000" y="176657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572000" y="174625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572000" y="1727200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572000" y="1708150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89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572000" y="168782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572000" y="1668779"/>
            <a:ext cx="0" cy="10160"/>
          </a:xfrm>
          <a:custGeom>
            <a:avLst/>
            <a:gdLst/>
            <a:ahLst/>
            <a:cxnLst/>
            <a:rect l="l" t="t" r="r" b="b"/>
            <a:pathLst>
              <a:path h="10160">
                <a:moveTo>
                  <a:pt x="-4445" y="5079"/>
                </a:moveTo>
                <a:lnTo>
                  <a:pt x="4445" y="5079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572000" y="164972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572000" y="1630679"/>
            <a:ext cx="0" cy="8890"/>
          </a:xfrm>
          <a:custGeom>
            <a:avLst/>
            <a:gdLst/>
            <a:ahLst/>
            <a:cxnLst/>
            <a:rect l="l" t="t" r="r" b="b"/>
            <a:pathLst>
              <a:path h="8889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572000" y="1611630"/>
            <a:ext cx="0" cy="8890"/>
          </a:xfrm>
          <a:custGeom>
            <a:avLst/>
            <a:gdLst/>
            <a:ahLst/>
            <a:cxnLst/>
            <a:rect l="l" t="t" r="r" b="b"/>
            <a:pathLst>
              <a:path h="8890">
                <a:moveTo>
                  <a:pt x="-4445" y="4445"/>
                </a:moveTo>
                <a:lnTo>
                  <a:pt x="4445" y="4445"/>
                </a:lnTo>
              </a:path>
            </a:pathLst>
          </a:custGeom>
          <a:ln w="889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572000" y="1591310"/>
            <a:ext cx="0" cy="10160"/>
          </a:xfrm>
          <a:custGeom>
            <a:avLst/>
            <a:gdLst/>
            <a:ahLst/>
            <a:cxnLst/>
            <a:rect l="l" t="t" r="r" b="b"/>
            <a:pathLst>
              <a:path h="10159">
                <a:moveTo>
                  <a:pt x="-4445" y="5080"/>
                </a:moveTo>
                <a:lnTo>
                  <a:pt x="4445" y="5080"/>
                </a:lnTo>
              </a:path>
            </a:pathLst>
          </a:custGeom>
          <a:ln w="1016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572000" y="1576069"/>
            <a:ext cx="0" cy="6350"/>
          </a:xfrm>
          <a:custGeom>
            <a:avLst/>
            <a:gdLst/>
            <a:ahLst/>
            <a:cxnLst/>
            <a:rect l="l" t="t" r="r" b="b"/>
            <a:pathLst>
              <a:path h="6350">
                <a:moveTo>
                  <a:pt x="-4445" y="3175"/>
                </a:moveTo>
                <a:lnTo>
                  <a:pt x="4445" y="3175"/>
                </a:lnTo>
              </a:path>
            </a:pathLst>
          </a:custGeom>
          <a:ln w="6350">
            <a:solidFill>
              <a:srgbClr val="636A8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 txBox="1">
            <a:spLocks noGrp="1"/>
          </p:cNvSpPr>
          <p:nvPr>
            <p:ph type="title"/>
          </p:nvPr>
        </p:nvSpPr>
        <p:spPr>
          <a:xfrm>
            <a:off x="2254250" y="426720"/>
            <a:ext cx="462343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BF0000"/>
                </a:solidFill>
              </a:rPr>
              <a:t>Laser</a:t>
            </a:r>
            <a:r>
              <a:rPr sz="3300" spc="-60" dirty="0">
                <a:solidFill>
                  <a:srgbClr val="BF0000"/>
                </a:solidFill>
              </a:rPr>
              <a:t> </a:t>
            </a:r>
            <a:r>
              <a:rPr sz="3300" spc="-5" dirty="0">
                <a:solidFill>
                  <a:srgbClr val="BF0000"/>
                </a:solidFill>
              </a:rPr>
              <a:t>cLassificatiOn</a:t>
            </a:r>
            <a:endParaRPr sz="3300"/>
          </a:p>
        </p:txBody>
      </p:sp>
      <p:sp>
        <p:nvSpPr>
          <p:cNvPr id="266" name="object 266"/>
          <p:cNvSpPr txBox="1"/>
          <p:nvPr/>
        </p:nvSpPr>
        <p:spPr>
          <a:xfrm>
            <a:off x="381000" y="1328420"/>
            <a:ext cx="3740785" cy="296545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solidFill>
                  <a:srgbClr val="BF0000"/>
                </a:solidFill>
                <a:latin typeface="Georgia"/>
                <a:cs typeface="Georgia"/>
              </a:rPr>
              <a:t>Class</a:t>
            </a:r>
            <a:r>
              <a:rPr sz="2400" spc="-1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Georgia"/>
                <a:cs typeface="Georgia"/>
              </a:rPr>
              <a:t>IIIa: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75" b="1" spc="22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5" dirty="0">
                <a:latin typeface="Georgia"/>
                <a:cs typeface="Georgia"/>
              </a:rPr>
              <a:t>Any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wavelength.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3075" b="1" spc="22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5" dirty="0">
                <a:latin typeface="Georgia"/>
                <a:cs typeface="Georgia"/>
              </a:rPr>
              <a:t>Max </a:t>
            </a:r>
            <a:r>
              <a:rPr sz="2400" spc="-5" dirty="0">
                <a:latin typeface="Georgia"/>
                <a:cs typeface="Georgia"/>
              </a:rPr>
              <a:t>Output power: 0.1</a:t>
            </a:r>
            <a:r>
              <a:rPr sz="2400" spc="-10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to</a:t>
            </a:r>
            <a:endParaRPr sz="2400">
              <a:latin typeface="Georgia"/>
              <a:cs typeface="Georgia"/>
            </a:endParaRPr>
          </a:p>
          <a:p>
            <a:pPr marL="28448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0.5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W.</a:t>
            </a:r>
            <a:endParaRPr sz="2400">
              <a:latin typeface="Georgia"/>
              <a:cs typeface="Georgia"/>
            </a:endParaRPr>
          </a:p>
          <a:p>
            <a:pPr marL="284480" marR="877569" indent="-271780">
              <a:lnSpc>
                <a:spcPct val="100000"/>
              </a:lnSpc>
              <a:spcBef>
                <a:spcPts val="600"/>
              </a:spcBef>
            </a:pPr>
            <a:r>
              <a:rPr sz="3075" b="1" spc="7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5" dirty="0">
                <a:solidFill>
                  <a:srgbClr val="FF0000"/>
                </a:solidFill>
                <a:latin typeface="Georgia"/>
                <a:cs typeface="Georgia"/>
              </a:rPr>
              <a:t>Danger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&gt; ¼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th of</a:t>
            </a:r>
            <a:r>
              <a:rPr sz="2400" spc="-114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a 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second.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3075" b="1" spc="0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0" dirty="0">
                <a:latin typeface="Georgia"/>
                <a:cs typeface="Georgia"/>
              </a:rPr>
              <a:t>Caution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label.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4879340" y="1328420"/>
            <a:ext cx="3708400" cy="36220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solidFill>
                  <a:srgbClr val="BF0000"/>
                </a:solidFill>
                <a:latin typeface="Georgia"/>
                <a:cs typeface="Georgia"/>
              </a:rPr>
              <a:t>Class</a:t>
            </a:r>
            <a:r>
              <a:rPr sz="2400" spc="-15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400" spc="-5" dirty="0">
                <a:solidFill>
                  <a:srgbClr val="BF0000"/>
                </a:solidFill>
                <a:latin typeface="Georgia"/>
                <a:cs typeface="Georgia"/>
              </a:rPr>
              <a:t>IIIb:</a:t>
            </a:r>
            <a:endParaRPr sz="2400">
              <a:latin typeface="Georgia"/>
              <a:cs typeface="Georgia"/>
            </a:endParaRPr>
          </a:p>
          <a:p>
            <a:pPr marL="285750" marR="233045" indent="-273050">
              <a:lnSpc>
                <a:spcPct val="100000"/>
              </a:lnSpc>
              <a:spcBef>
                <a:spcPts val="600"/>
              </a:spcBef>
            </a:pPr>
            <a:r>
              <a:rPr sz="3075" b="1" spc="7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5" dirty="0">
                <a:solidFill>
                  <a:srgbClr val="FF0000"/>
                </a:solidFill>
                <a:latin typeface="Georgia"/>
                <a:cs typeface="Georgia"/>
              </a:rPr>
              <a:t>Hazard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to eye- direct</a:t>
            </a:r>
            <a:r>
              <a:rPr sz="2400" spc="-7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or 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reflected beam,  irrespective of time </a:t>
            </a:r>
            <a:r>
              <a:rPr sz="2400" dirty="0">
                <a:solidFill>
                  <a:srgbClr val="FF0000"/>
                </a:solidFill>
                <a:latin typeface="Georgia"/>
                <a:cs typeface="Georgia"/>
              </a:rPr>
              <a:t>of  </a:t>
            </a:r>
            <a:r>
              <a:rPr sz="2400" spc="-5" dirty="0">
                <a:solidFill>
                  <a:srgbClr val="FF0000"/>
                </a:solidFill>
                <a:latin typeface="Georgia"/>
                <a:cs typeface="Georgia"/>
              </a:rPr>
              <a:t>exposure</a:t>
            </a:r>
            <a:r>
              <a:rPr sz="2400" spc="-5" dirty="0">
                <a:latin typeface="Georgia"/>
                <a:cs typeface="Georgia"/>
              </a:rPr>
              <a:t>.</a:t>
            </a:r>
            <a:endParaRPr sz="2400">
              <a:latin typeface="Georgia"/>
              <a:cs typeface="Georgia"/>
            </a:endParaRPr>
          </a:p>
          <a:p>
            <a:pPr marL="285750" marR="105410" indent="-273050">
              <a:lnSpc>
                <a:spcPct val="100000"/>
              </a:lnSpc>
              <a:spcBef>
                <a:spcPts val="600"/>
              </a:spcBef>
            </a:pPr>
            <a:r>
              <a:rPr sz="3075" b="1" spc="15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0" dirty="0">
                <a:latin typeface="Georgia"/>
                <a:cs typeface="Georgia"/>
              </a:rPr>
              <a:t>Safe </a:t>
            </a:r>
            <a:r>
              <a:rPr sz="2400" spc="-5" dirty="0">
                <a:latin typeface="Georgia"/>
                <a:cs typeface="Georgia"/>
              </a:rPr>
              <a:t>with matted</a:t>
            </a:r>
            <a:r>
              <a:rPr sz="2400" spc="-1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surface  and </a:t>
            </a:r>
            <a:r>
              <a:rPr sz="2400" dirty="0">
                <a:latin typeface="Georgia"/>
                <a:cs typeface="Georgia"/>
              </a:rPr>
              <a:t>no </a:t>
            </a:r>
            <a:r>
              <a:rPr sz="2400" spc="-5" dirty="0">
                <a:latin typeface="Georgia"/>
                <a:cs typeface="Georgia"/>
              </a:rPr>
              <a:t>fire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hazard.</a:t>
            </a:r>
            <a:endParaRPr sz="2400">
              <a:latin typeface="Georgia"/>
              <a:cs typeface="Georgia"/>
            </a:endParaRPr>
          </a:p>
          <a:p>
            <a:pPr marL="285750" marR="5080" indent="-273050">
              <a:lnSpc>
                <a:spcPct val="100000"/>
              </a:lnSpc>
              <a:spcBef>
                <a:spcPts val="600"/>
              </a:spcBef>
            </a:pPr>
            <a:r>
              <a:rPr sz="3075" b="1" spc="22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15" dirty="0">
                <a:latin typeface="Georgia"/>
                <a:cs typeface="Georgia"/>
              </a:rPr>
              <a:t>Max </a:t>
            </a:r>
            <a:r>
              <a:rPr sz="2400" spc="-5" dirty="0">
                <a:latin typeface="Georgia"/>
                <a:cs typeface="Georgia"/>
              </a:rPr>
              <a:t>output power: </a:t>
            </a:r>
            <a:r>
              <a:rPr sz="2400" dirty="0">
                <a:latin typeface="Georgia"/>
                <a:cs typeface="Georgia"/>
              </a:rPr>
              <a:t>0.5</a:t>
            </a:r>
            <a:r>
              <a:rPr sz="2400" spc="-1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to  5W.</a:t>
            </a:r>
            <a:endParaRPr sz="24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31642412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838960" y="426720"/>
            <a:ext cx="545211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BF0000"/>
                </a:solidFill>
              </a:rPr>
              <a:t>cLassificatiOn </a:t>
            </a:r>
            <a:r>
              <a:rPr sz="3300" dirty="0">
                <a:solidFill>
                  <a:srgbClr val="BF0000"/>
                </a:solidFill>
              </a:rPr>
              <a:t>Of</a:t>
            </a:r>
            <a:r>
              <a:rPr sz="3300" spc="-65" dirty="0">
                <a:solidFill>
                  <a:srgbClr val="BF0000"/>
                </a:solidFill>
              </a:rPr>
              <a:t> </a:t>
            </a:r>
            <a:r>
              <a:rPr sz="3300" spc="-5" dirty="0">
                <a:solidFill>
                  <a:srgbClr val="BF0000"/>
                </a:solidFill>
              </a:rPr>
              <a:t>Lasers</a:t>
            </a:r>
            <a:endParaRPr sz="3300"/>
          </a:p>
        </p:txBody>
      </p:sp>
      <p:sp>
        <p:nvSpPr>
          <p:cNvPr id="16" name="object 16"/>
          <p:cNvSpPr txBox="1"/>
          <p:nvPr/>
        </p:nvSpPr>
        <p:spPr>
          <a:xfrm>
            <a:off x="478471" y="1998563"/>
            <a:ext cx="6951980" cy="250952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700" spc="-10" dirty="0">
                <a:solidFill>
                  <a:srgbClr val="BF0000"/>
                </a:solidFill>
                <a:latin typeface="Georgia"/>
                <a:cs typeface="Georgia"/>
              </a:rPr>
              <a:t>Class </a:t>
            </a:r>
            <a:r>
              <a:rPr sz="2700" dirty="0">
                <a:solidFill>
                  <a:srgbClr val="BF0000"/>
                </a:solidFill>
                <a:latin typeface="Georgia"/>
                <a:cs typeface="Georgia"/>
              </a:rPr>
              <a:t>IV</a:t>
            </a:r>
            <a:r>
              <a:rPr sz="2700" spc="-20" dirty="0">
                <a:solidFill>
                  <a:srgbClr val="BF0000"/>
                </a:solidFill>
                <a:latin typeface="Georgia"/>
                <a:cs typeface="Georgia"/>
              </a:rPr>
              <a:t> </a:t>
            </a:r>
            <a:r>
              <a:rPr sz="2700" spc="-5" dirty="0">
                <a:solidFill>
                  <a:srgbClr val="BF0000"/>
                </a:solidFill>
                <a:latin typeface="Georgia"/>
                <a:cs typeface="Georgia"/>
              </a:rPr>
              <a:t>lasers:</a:t>
            </a:r>
            <a:endParaRPr sz="27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3450" b="1" spc="-15" baseline="966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700" spc="-10" dirty="0">
                <a:solidFill>
                  <a:srgbClr val="FF0000"/>
                </a:solidFill>
                <a:latin typeface="Georgia"/>
                <a:cs typeface="Georgia"/>
              </a:rPr>
              <a:t>Hazardous for </a:t>
            </a: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direct viewing and</a:t>
            </a:r>
            <a:r>
              <a:rPr sz="2700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reflection.</a:t>
            </a:r>
            <a:endParaRPr sz="27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3450" b="1" spc="-7" baseline="966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700" spc="-5" dirty="0">
                <a:latin typeface="Georgia"/>
                <a:cs typeface="Georgia"/>
              </a:rPr>
              <a:t>Max output power </a:t>
            </a:r>
            <a:r>
              <a:rPr sz="2700" dirty="0">
                <a:latin typeface="Georgia"/>
                <a:cs typeface="Georgia"/>
              </a:rPr>
              <a:t>&gt; 5</a:t>
            </a:r>
            <a:r>
              <a:rPr sz="2700" spc="-30" dirty="0">
                <a:latin typeface="Georgia"/>
                <a:cs typeface="Georgia"/>
              </a:rPr>
              <a:t> </a:t>
            </a:r>
            <a:r>
              <a:rPr sz="2700" dirty="0">
                <a:latin typeface="Georgia"/>
                <a:cs typeface="Georgia"/>
              </a:rPr>
              <a:t>W.</a:t>
            </a: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3450" b="1" spc="-7" baseline="966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Fire and skin</a:t>
            </a:r>
            <a:r>
              <a:rPr sz="2700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hazards</a:t>
            </a:r>
            <a:r>
              <a:rPr sz="2700" spc="-5" dirty="0">
                <a:latin typeface="Georgia"/>
                <a:cs typeface="Georgia"/>
              </a:rPr>
              <a:t>.</a:t>
            </a:r>
            <a:endParaRPr sz="27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3450" b="1" spc="-7" baseline="966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700" spc="-5" dirty="0">
                <a:latin typeface="Georgia"/>
                <a:cs typeface="Georgia"/>
              </a:rPr>
              <a:t>Use </a:t>
            </a: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safety</a:t>
            </a:r>
            <a:r>
              <a:rPr sz="2700" spc="-1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700" spc="-5" dirty="0">
                <a:solidFill>
                  <a:srgbClr val="FF0000"/>
                </a:solidFill>
                <a:latin typeface="Georgia"/>
                <a:cs typeface="Georgia"/>
              </a:rPr>
              <a:t>glasses</a:t>
            </a:r>
            <a:endParaRPr sz="2700" dirty="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79729" y="4542790"/>
            <a:ext cx="714946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50" b="1" spc="-7" baseline="9661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700" spc="-5" dirty="0">
                <a:solidFill>
                  <a:srgbClr val="00AF4F"/>
                </a:solidFill>
                <a:latin typeface="Georgia"/>
                <a:cs typeface="Georgia"/>
              </a:rPr>
              <a:t>Dental lasers are </a:t>
            </a:r>
            <a:r>
              <a:rPr sz="2700" spc="-10" dirty="0">
                <a:solidFill>
                  <a:srgbClr val="00AF4F"/>
                </a:solidFill>
                <a:latin typeface="Georgia"/>
                <a:cs typeface="Georgia"/>
              </a:rPr>
              <a:t>Class </a:t>
            </a:r>
            <a:r>
              <a:rPr sz="2700" spc="-5" dirty="0">
                <a:solidFill>
                  <a:srgbClr val="00AF4F"/>
                </a:solidFill>
                <a:latin typeface="Georgia"/>
                <a:cs typeface="Georgia"/>
              </a:rPr>
              <a:t>IIIb or </a:t>
            </a:r>
            <a:r>
              <a:rPr sz="2700" spc="-10" dirty="0">
                <a:solidFill>
                  <a:srgbClr val="00AF4F"/>
                </a:solidFill>
                <a:latin typeface="Georgia"/>
                <a:cs typeface="Georgia"/>
              </a:rPr>
              <a:t>Class </a:t>
            </a:r>
            <a:r>
              <a:rPr sz="2700" dirty="0">
                <a:solidFill>
                  <a:srgbClr val="00AF4F"/>
                </a:solidFill>
                <a:latin typeface="Georgia"/>
                <a:cs typeface="Georgia"/>
              </a:rPr>
              <a:t>IV</a:t>
            </a:r>
            <a:r>
              <a:rPr sz="2700" spc="-25" dirty="0">
                <a:solidFill>
                  <a:srgbClr val="00AF4F"/>
                </a:solidFill>
                <a:latin typeface="Georgia"/>
                <a:cs typeface="Georgia"/>
              </a:rPr>
              <a:t> </a:t>
            </a:r>
            <a:r>
              <a:rPr sz="2700" spc="-10" dirty="0">
                <a:solidFill>
                  <a:srgbClr val="00AF4F"/>
                </a:solidFill>
                <a:latin typeface="Georgia"/>
                <a:cs typeface="Georgia"/>
              </a:rPr>
              <a:t>lasers.</a:t>
            </a:r>
            <a:endParaRPr sz="27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4676105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673350" y="426720"/>
            <a:ext cx="3787775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recent</a:t>
            </a:r>
            <a:r>
              <a:rPr sz="3300" spc="-55" dirty="0"/>
              <a:t> </a:t>
            </a:r>
            <a:r>
              <a:rPr sz="3300" spc="-10" dirty="0"/>
              <a:t>advances</a:t>
            </a:r>
            <a:endParaRPr sz="3300"/>
          </a:p>
        </p:txBody>
      </p:sp>
      <p:sp>
        <p:nvSpPr>
          <p:cNvPr id="16" name="object 16"/>
          <p:cNvSpPr txBox="1"/>
          <p:nvPr/>
        </p:nvSpPr>
        <p:spPr>
          <a:xfrm>
            <a:off x="382270" y="1329690"/>
            <a:ext cx="867410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001F5F"/>
                </a:solidFill>
                <a:latin typeface="Georgia"/>
                <a:cs typeface="Georgia"/>
              </a:rPr>
              <a:t>WATERLASE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2400" spc="-5" dirty="0">
                <a:latin typeface="Georgia"/>
                <a:cs typeface="Georgia"/>
              </a:rPr>
              <a:t>Device that uses laser energized water to cut and coaglate </a:t>
            </a:r>
            <a:r>
              <a:rPr sz="2400" spc="-10" dirty="0">
                <a:latin typeface="Georgia"/>
                <a:cs typeface="Georgia"/>
              </a:rPr>
              <a:t>soft  </a:t>
            </a:r>
            <a:r>
              <a:rPr sz="2400" spc="-5" dirty="0">
                <a:latin typeface="Georgia"/>
                <a:cs typeface="Georgia"/>
              </a:rPr>
              <a:t>and hard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tissue.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spc="-5" dirty="0">
                <a:latin typeface="Georgia"/>
                <a:cs typeface="Georgia"/>
              </a:rPr>
              <a:t>Er, Cr: YSGG laser </a:t>
            </a:r>
            <a:r>
              <a:rPr sz="2400" spc="-10" dirty="0">
                <a:latin typeface="Arial"/>
                <a:cs typeface="Arial"/>
              </a:rPr>
              <a:t>2,780nm </a:t>
            </a:r>
            <a:r>
              <a:rPr sz="2400" dirty="0">
                <a:latin typeface="Georgia"/>
                <a:cs typeface="Georgia"/>
              </a:rPr>
              <a:t>- </a:t>
            </a:r>
            <a:r>
              <a:rPr sz="2400" spc="-5" dirty="0">
                <a:latin typeface="Georgia"/>
                <a:cs typeface="Georgia"/>
              </a:rPr>
              <a:t>available as</a:t>
            </a:r>
            <a:r>
              <a:rPr sz="2400" spc="4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WATERLASE</a:t>
            </a:r>
            <a:endParaRPr sz="24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611340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450" y="1530350"/>
            <a:ext cx="851027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17500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65270" y="426720"/>
            <a:ext cx="100584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u</a:t>
            </a:r>
            <a:r>
              <a:rPr sz="3300" spc="0" dirty="0"/>
              <a:t>s</a:t>
            </a:r>
            <a:r>
              <a:rPr sz="3300" spc="-5" dirty="0"/>
              <a:t>es</a:t>
            </a:r>
            <a:endParaRPr sz="3300"/>
          </a:p>
        </p:txBody>
      </p:sp>
      <p:sp>
        <p:nvSpPr>
          <p:cNvPr id="11" name="object 11"/>
          <p:cNvSpPr txBox="1"/>
          <p:nvPr/>
        </p:nvSpPr>
        <p:spPr>
          <a:xfrm>
            <a:off x="347027" y="1958305"/>
            <a:ext cx="8449945" cy="4337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000" spc="-5" dirty="0">
                <a:latin typeface="Georgia"/>
                <a:cs typeface="Georgia"/>
              </a:rPr>
              <a:t>Full thickness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flap</a:t>
            </a:r>
            <a:endParaRPr sz="2000" dirty="0">
              <a:latin typeface="Georgia"/>
              <a:cs typeface="Georgia"/>
            </a:endParaRPr>
          </a:p>
          <a:p>
            <a:pPr marL="355600" marR="560832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sz="2000" spc="-5" dirty="0">
                <a:latin typeface="Georgia"/>
                <a:cs typeface="Georgia"/>
              </a:rPr>
              <a:t>Partial thickness</a:t>
            </a:r>
            <a:r>
              <a:rPr sz="2000" spc="-8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flap  Split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thickness</a:t>
            </a:r>
            <a:endParaRPr sz="2000" dirty="0">
              <a:latin typeface="Georgia"/>
              <a:cs typeface="Georgia"/>
            </a:endParaRPr>
          </a:p>
          <a:p>
            <a:pPr marL="3429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5" dirty="0">
                <a:latin typeface="Georgia"/>
                <a:cs typeface="Georgia"/>
              </a:rPr>
              <a:t>Laser soft tissue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curettage</a:t>
            </a:r>
            <a:endParaRPr sz="2000" dirty="0">
              <a:latin typeface="Georgia"/>
              <a:cs typeface="Georgia"/>
            </a:endParaRPr>
          </a:p>
          <a:p>
            <a:pPr marL="3429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marR="9525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sz="2000" spc="-5" dirty="0">
                <a:latin typeface="Georgia"/>
                <a:cs typeface="Georgia"/>
              </a:rPr>
              <a:t>Laser removal of diseasd, infected, inflamed, necrosed </a:t>
            </a:r>
            <a:r>
              <a:rPr sz="2000" spc="-10" dirty="0">
                <a:latin typeface="Georgia"/>
                <a:cs typeface="Georgia"/>
              </a:rPr>
              <a:t>tissue  </a:t>
            </a:r>
            <a:r>
              <a:rPr sz="2000" spc="-5" dirty="0">
                <a:latin typeface="Georgia"/>
                <a:cs typeface="Georgia"/>
              </a:rPr>
              <a:t>within the periodontal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pocket</a:t>
            </a:r>
            <a:endParaRPr sz="2000" dirty="0">
              <a:latin typeface="Georgia"/>
              <a:cs typeface="Georgia"/>
            </a:endParaRPr>
          </a:p>
          <a:p>
            <a:pPr marL="342900" indent="-342900">
              <a:lnSpc>
                <a:spcPct val="10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endParaRPr sz="2400" dirty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1652270" algn="l"/>
                <a:tab pos="2370455" algn="l"/>
                <a:tab pos="4025900" algn="l"/>
                <a:tab pos="5343525" algn="l"/>
                <a:tab pos="7390765" algn="l"/>
              </a:tabLst>
            </a:pPr>
            <a:r>
              <a:rPr sz="2000" spc="-5" dirty="0">
                <a:latin typeface="Georgia"/>
                <a:cs typeface="Georgia"/>
              </a:rPr>
              <a:t>Rem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5" dirty="0">
                <a:latin typeface="Georgia"/>
                <a:cs typeface="Georgia"/>
              </a:rPr>
              <a:t>va</a:t>
            </a:r>
            <a:r>
              <a:rPr sz="2000" dirty="0">
                <a:latin typeface="Georgia"/>
                <a:cs typeface="Georgia"/>
              </a:rPr>
              <a:t>l	of	in</a:t>
            </a:r>
            <a:r>
              <a:rPr sz="2000" spc="-5" dirty="0">
                <a:latin typeface="Georgia"/>
                <a:cs typeface="Georgia"/>
              </a:rPr>
              <a:t>f</a:t>
            </a:r>
            <a:r>
              <a:rPr sz="2000" spc="-10" dirty="0">
                <a:latin typeface="Georgia"/>
                <a:cs typeface="Georgia"/>
              </a:rPr>
              <a:t>l</a:t>
            </a:r>
            <a:r>
              <a:rPr sz="2000" spc="0" dirty="0">
                <a:latin typeface="Georgia"/>
                <a:cs typeface="Georgia"/>
              </a:rPr>
              <a:t>a</a:t>
            </a:r>
            <a:r>
              <a:rPr sz="2000" spc="-5" dirty="0">
                <a:latin typeface="Georgia"/>
                <a:cs typeface="Georgia"/>
              </a:rPr>
              <a:t>me</a:t>
            </a:r>
            <a:r>
              <a:rPr sz="2000" dirty="0">
                <a:latin typeface="Georgia"/>
                <a:cs typeface="Georgia"/>
              </a:rPr>
              <a:t>d	</a:t>
            </a:r>
            <a:r>
              <a:rPr sz="2000" spc="-10" dirty="0">
                <a:latin typeface="Georgia"/>
                <a:cs typeface="Georgia"/>
              </a:rPr>
              <a:t>t</a:t>
            </a:r>
            <a:r>
              <a:rPr sz="2000" dirty="0">
                <a:latin typeface="Georgia"/>
                <a:cs typeface="Georgia"/>
              </a:rPr>
              <a:t>i</a:t>
            </a:r>
            <a:r>
              <a:rPr sz="2000" spc="-10" dirty="0">
                <a:latin typeface="Georgia"/>
                <a:cs typeface="Georgia"/>
              </a:rPr>
              <a:t>s</a:t>
            </a:r>
            <a:r>
              <a:rPr sz="2000" spc="-5" dirty="0">
                <a:latin typeface="Georgia"/>
                <a:cs typeface="Georgia"/>
              </a:rPr>
              <a:t>sue</a:t>
            </a:r>
            <a:r>
              <a:rPr sz="2000" dirty="0">
                <a:latin typeface="Georgia"/>
                <a:cs typeface="Georgia"/>
              </a:rPr>
              <a:t>,	</a:t>
            </a:r>
            <a:r>
              <a:rPr sz="2000" spc="-5" dirty="0">
                <a:latin typeface="Georgia"/>
                <a:cs typeface="Georgia"/>
              </a:rPr>
              <a:t>o</a:t>
            </a:r>
            <a:r>
              <a:rPr sz="2000" spc="-10" dirty="0">
                <a:latin typeface="Georgia"/>
                <a:cs typeface="Georgia"/>
              </a:rPr>
              <a:t>s</a:t>
            </a:r>
            <a:r>
              <a:rPr sz="2000" spc="-5" dirty="0">
                <a:latin typeface="Georgia"/>
                <a:cs typeface="Georgia"/>
              </a:rPr>
              <a:t>t</a:t>
            </a:r>
            <a:r>
              <a:rPr sz="2000" spc="0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op</a:t>
            </a:r>
            <a:r>
              <a:rPr sz="2000" spc="-10" dirty="0">
                <a:latin typeface="Georgia"/>
                <a:cs typeface="Georgia"/>
              </a:rPr>
              <a:t>l</a:t>
            </a:r>
            <a:r>
              <a:rPr sz="2000" spc="-5" dirty="0">
                <a:latin typeface="Georgia"/>
                <a:cs typeface="Georgia"/>
              </a:rPr>
              <a:t>as</a:t>
            </a:r>
            <a:r>
              <a:rPr sz="2000" spc="-10" dirty="0">
                <a:latin typeface="Georgia"/>
                <a:cs typeface="Georgia"/>
              </a:rPr>
              <a:t>t</a:t>
            </a:r>
            <a:r>
              <a:rPr sz="2000" spc="-5" dirty="0">
                <a:latin typeface="Georgia"/>
                <a:cs typeface="Georgia"/>
              </a:rPr>
              <a:t>y</a:t>
            </a:r>
            <a:r>
              <a:rPr sz="2000" dirty="0">
                <a:latin typeface="Georgia"/>
                <a:cs typeface="Georgia"/>
              </a:rPr>
              <a:t>,	o</a:t>
            </a:r>
            <a:r>
              <a:rPr sz="2000" spc="-10" dirty="0">
                <a:latin typeface="Georgia"/>
                <a:cs typeface="Georgia"/>
              </a:rPr>
              <a:t>ss</a:t>
            </a:r>
            <a:r>
              <a:rPr sz="2000" spc="0" dirty="0">
                <a:latin typeface="Georgia"/>
                <a:cs typeface="Georgia"/>
              </a:rPr>
              <a:t>e</a:t>
            </a:r>
            <a:r>
              <a:rPr sz="2000" spc="-5" dirty="0">
                <a:latin typeface="Georgia"/>
                <a:cs typeface="Georgia"/>
              </a:rPr>
              <a:t>ous  recontouring……</a:t>
            </a:r>
            <a:endParaRPr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5205343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389629" y="426720"/>
            <a:ext cx="2357120" cy="528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rgbClr val="FF0000"/>
                </a:solidFill>
                <a:latin typeface="Algerian"/>
                <a:cs typeface="Algerian"/>
              </a:rPr>
              <a:t>P</a:t>
            </a:r>
            <a:r>
              <a:rPr sz="3300" spc="0" dirty="0">
                <a:solidFill>
                  <a:srgbClr val="FF0000"/>
                </a:solidFill>
                <a:latin typeface="Algerian"/>
                <a:cs typeface="Algerian"/>
              </a:rPr>
              <a:t>e</a:t>
            </a:r>
            <a:r>
              <a:rPr sz="3300" spc="-5" dirty="0">
                <a:solidFill>
                  <a:srgbClr val="FF0000"/>
                </a:solidFill>
                <a:latin typeface="Algerian"/>
                <a:cs typeface="Algerian"/>
              </a:rPr>
              <a:t>r</a:t>
            </a:r>
            <a:r>
              <a:rPr sz="3300" spc="-10" dirty="0">
                <a:solidFill>
                  <a:srgbClr val="FF0000"/>
                </a:solidFill>
                <a:latin typeface="Algerian"/>
                <a:cs typeface="Algerian"/>
              </a:rPr>
              <a:t>i</a:t>
            </a:r>
            <a:r>
              <a:rPr sz="3300" spc="0" dirty="0">
                <a:solidFill>
                  <a:srgbClr val="FF0000"/>
                </a:solidFill>
                <a:latin typeface="Algerian"/>
                <a:cs typeface="Algerian"/>
              </a:rPr>
              <a:t>o</a:t>
            </a:r>
            <a:r>
              <a:rPr sz="3300" spc="-10" dirty="0">
                <a:solidFill>
                  <a:srgbClr val="FF0000"/>
                </a:solidFill>
                <a:latin typeface="Algerian"/>
                <a:cs typeface="Algerian"/>
              </a:rPr>
              <a:t>w</a:t>
            </a:r>
            <a:r>
              <a:rPr sz="3300" dirty="0">
                <a:solidFill>
                  <a:srgbClr val="FF0000"/>
                </a:solidFill>
                <a:latin typeface="Algerian"/>
                <a:cs typeface="Algerian"/>
              </a:rPr>
              <a:t>a</a:t>
            </a:r>
            <a:r>
              <a:rPr sz="3300" spc="-10" dirty="0">
                <a:solidFill>
                  <a:srgbClr val="FF0000"/>
                </a:solidFill>
                <a:latin typeface="Algerian"/>
                <a:cs typeface="Algerian"/>
              </a:rPr>
              <a:t>v</a:t>
            </a:r>
            <a:r>
              <a:rPr sz="3300" dirty="0">
                <a:solidFill>
                  <a:srgbClr val="FF0000"/>
                </a:solidFill>
                <a:latin typeface="Algerian"/>
                <a:cs typeface="Algerian"/>
              </a:rPr>
              <a:t>e</a:t>
            </a:r>
            <a:endParaRPr sz="3300">
              <a:latin typeface="Algerian"/>
              <a:cs typeface="Algeri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4527" y="3733800"/>
            <a:ext cx="781494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Georgia"/>
                <a:cs typeface="Georgia"/>
              </a:rPr>
              <a:t>Photodynamic disinfection </a:t>
            </a:r>
            <a:r>
              <a:rPr sz="2400" spc="-10" dirty="0">
                <a:latin typeface="Georgia"/>
                <a:cs typeface="Georgia"/>
              </a:rPr>
              <a:t>system </a:t>
            </a:r>
            <a:r>
              <a:rPr sz="2400" spc="-5" dirty="0">
                <a:latin typeface="Georgia"/>
                <a:cs typeface="Georgia"/>
              </a:rPr>
              <a:t>utilizes nontoxic </a:t>
            </a:r>
            <a:r>
              <a:rPr sz="2400" spc="-10" dirty="0">
                <a:latin typeface="Georgia"/>
                <a:cs typeface="Georgia"/>
              </a:rPr>
              <a:t>dye </a:t>
            </a:r>
            <a:r>
              <a:rPr sz="2400" dirty="0">
                <a:latin typeface="Georgia"/>
                <a:cs typeface="Georgia"/>
              </a:rPr>
              <a:t>in  </a:t>
            </a:r>
            <a:r>
              <a:rPr sz="2400" spc="-5" dirty="0">
                <a:latin typeface="Georgia"/>
                <a:cs typeface="Georgia"/>
              </a:rPr>
              <a:t>combination with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10" dirty="0">
                <a:latin typeface="Georgia"/>
                <a:cs typeface="Georgia"/>
              </a:rPr>
              <a:t>low-intensity </a:t>
            </a:r>
            <a:r>
              <a:rPr sz="2400" spc="-5" dirty="0">
                <a:latin typeface="Georgia"/>
                <a:cs typeface="Georgia"/>
              </a:rPr>
              <a:t>lasers enabling singlet  oxygen molecules to destroy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bacteria.</a:t>
            </a:r>
            <a:endParaRPr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06998966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375658" y="426719"/>
            <a:ext cx="3101341" cy="520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300" spc="-5" dirty="0"/>
              <a:t>concLusion</a:t>
            </a:r>
            <a:endParaRPr sz="3300" dirty="0"/>
          </a:p>
        </p:txBody>
      </p:sp>
      <p:sp>
        <p:nvSpPr>
          <p:cNvPr id="16" name="object 16"/>
          <p:cNvSpPr txBox="1"/>
          <p:nvPr/>
        </p:nvSpPr>
        <p:spPr>
          <a:xfrm>
            <a:off x="402272" y="2007235"/>
            <a:ext cx="8339455" cy="28435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5080" indent="-273050" algn="just">
              <a:lnSpc>
                <a:spcPct val="150000"/>
              </a:lnSpc>
              <a:spcBef>
                <a:spcPts val="100"/>
              </a:spcBef>
            </a:pPr>
            <a:r>
              <a:rPr sz="3075" b="1" spc="7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5" dirty="0">
                <a:latin typeface="Georgia"/>
                <a:cs typeface="Georgia"/>
              </a:rPr>
              <a:t>Lasers </a:t>
            </a:r>
            <a:r>
              <a:rPr sz="2400" dirty="0">
                <a:latin typeface="Georgia"/>
                <a:cs typeface="Georgia"/>
              </a:rPr>
              <a:t>in </a:t>
            </a:r>
            <a:r>
              <a:rPr sz="2400" spc="-5" dirty="0">
                <a:latin typeface="Georgia"/>
                <a:cs typeface="Georgia"/>
              </a:rPr>
              <a:t>dentistry offer incredible precision, less pain,  faster healing and many more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advantages.</a:t>
            </a:r>
            <a:endParaRPr sz="2400" dirty="0">
              <a:latin typeface="Georgia"/>
              <a:cs typeface="Georgia"/>
            </a:endParaRPr>
          </a:p>
          <a:p>
            <a:pPr marL="285750" marR="5080" indent="-273050" algn="just">
              <a:lnSpc>
                <a:spcPct val="150000"/>
              </a:lnSpc>
              <a:spcBef>
                <a:spcPts val="590"/>
              </a:spcBef>
            </a:pPr>
            <a:r>
              <a:rPr sz="3075" b="1" spc="37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400" spc="25" dirty="0">
                <a:latin typeface="Georgia"/>
                <a:cs typeface="Georgia"/>
              </a:rPr>
              <a:t>It </a:t>
            </a:r>
            <a:r>
              <a:rPr sz="2400" dirty="0">
                <a:latin typeface="Georgia"/>
                <a:cs typeface="Georgia"/>
              </a:rPr>
              <a:t>is </a:t>
            </a:r>
            <a:r>
              <a:rPr sz="2400" spc="-5" dirty="0">
                <a:latin typeface="Georgia"/>
                <a:cs typeface="Georgia"/>
              </a:rPr>
              <a:t>most important for the dental practitioner to become  familiar with those principles and choose the proper laser  for the intended clinical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application.</a:t>
            </a:r>
            <a:endParaRPr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47434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90800" y="381000"/>
            <a:ext cx="3249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coherence</a:t>
            </a:r>
            <a:endParaRPr sz="3600" dirty="0"/>
          </a:p>
        </p:txBody>
      </p:sp>
      <p:sp>
        <p:nvSpPr>
          <p:cNvPr id="16" name="object 16"/>
          <p:cNvSpPr/>
          <p:nvPr/>
        </p:nvSpPr>
        <p:spPr>
          <a:xfrm>
            <a:off x="2705100" y="2590800"/>
            <a:ext cx="36576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716915" y="1852303"/>
            <a:ext cx="71005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5011420" algn="l"/>
              </a:tabLst>
            </a:pPr>
            <a:r>
              <a:rPr sz="2400" spc="-5" dirty="0">
                <a:latin typeface="Georgia"/>
                <a:cs typeface="Georgia"/>
              </a:rPr>
              <a:t>All the emitted photons are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in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phase	</a:t>
            </a:r>
            <a:r>
              <a:rPr sz="2400" spc="-5" dirty="0">
                <a:latin typeface="Georgia"/>
                <a:cs typeface="Georgia"/>
              </a:rPr>
              <a:t>with each</a:t>
            </a:r>
            <a:r>
              <a:rPr sz="2400" spc="-105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other  and </a:t>
            </a:r>
            <a:r>
              <a:rPr sz="2400" spc="-10" dirty="0">
                <a:latin typeface="Georgia"/>
                <a:cs typeface="Georgia"/>
              </a:rPr>
              <a:t>have </a:t>
            </a:r>
            <a:r>
              <a:rPr sz="2400" spc="-5" dirty="0">
                <a:latin typeface="Georgia"/>
                <a:cs typeface="Georgia"/>
              </a:rPr>
              <a:t>identical peaks and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5" dirty="0">
                <a:latin typeface="Georgia"/>
                <a:cs typeface="Georgia"/>
              </a:rPr>
              <a:t>valleys.</a:t>
            </a:r>
            <a:endParaRPr sz="24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672557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905000" y="320040"/>
            <a:ext cx="46272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directionaLity</a:t>
            </a:r>
            <a:endParaRPr sz="4000" dirty="0"/>
          </a:p>
        </p:txBody>
      </p:sp>
      <p:sp>
        <p:nvSpPr>
          <p:cNvPr id="13" name="object 13"/>
          <p:cNvSpPr/>
          <p:nvPr/>
        </p:nvSpPr>
        <p:spPr>
          <a:xfrm>
            <a:off x="533400" y="1828800"/>
            <a:ext cx="39624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48200" y="2362200"/>
            <a:ext cx="4267200" cy="403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70725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2400" y="6697980"/>
            <a:ext cx="8839200" cy="7620"/>
          </a:xfrm>
          <a:custGeom>
            <a:avLst/>
            <a:gdLst/>
            <a:ahLst/>
            <a:cxnLst/>
            <a:rect l="l" t="t" r="r" b="b"/>
            <a:pathLst>
              <a:path w="8839200" h="7620">
                <a:moveTo>
                  <a:pt x="0" y="7620"/>
                </a:moveTo>
                <a:lnTo>
                  <a:pt x="8839200" y="7620"/>
                </a:lnTo>
                <a:lnTo>
                  <a:pt x="8839200" y="0"/>
                </a:lnTo>
                <a:lnTo>
                  <a:pt x="0" y="0"/>
                </a:lnTo>
                <a:lnTo>
                  <a:pt x="0" y="7620"/>
                </a:lnTo>
                <a:close/>
              </a:path>
            </a:pathLst>
          </a:custGeom>
          <a:solidFill>
            <a:srgbClr val="C4D0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" y="6705600"/>
            <a:ext cx="8839200" cy="152400"/>
          </a:xfrm>
          <a:custGeom>
            <a:avLst/>
            <a:gdLst/>
            <a:ahLst/>
            <a:cxnLst/>
            <a:rect l="l" t="t" r="r" b="b"/>
            <a:pathLst>
              <a:path w="8839200" h="152400">
                <a:moveTo>
                  <a:pt x="0" y="152400"/>
                </a:moveTo>
                <a:lnTo>
                  <a:pt x="8839200" y="152400"/>
                </a:lnTo>
                <a:lnTo>
                  <a:pt x="8839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" y="0"/>
            <a:ext cx="8839200" cy="1394460"/>
          </a:xfrm>
          <a:custGeom>
            <a:avLst/>
            <a:gdLst/>
            <a:ahLst/>
            <a:cxnLst/>
            <a:rect l="l" t="t" r="r" b="b"/>
            <a:pathLst>
              <a:path w="8839200" h="1394460">
                <a:moveTo>
                  <a:pt x="0" y="1394460"/>
                </a:moveTo>
                <a:lnTo>
                  <a:pt x="8839200" y="1394460"/>
                </a:lnTo>
                <a:lnTo>
                  <a:pt x="8839200" y="0"/>
                </a:lnTo>
                <a:lnTo>
                  <a:pt x="0" y="0"/>
                </a:lnTo>
                <a:lnTo>
                  <a:pt x="0" y="1394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91600" y="0"/>
            <a:ext cx="152400" cy="6858000"/>
          </a:xfrm>
          <a:custGeom>
            <a:avLst/>
            <a:gdLst/>
            <a:ahLst/>
            <a:cxnLst/>
            <a:rect l="l" t="t" r="r" b="b"/>
            <a:pathLst>
              <a:path w="152400" h="6858000">
                <a:moveTo>
                  <a:pt x="152400" y="0"/>
                </a:moveTo>
                <a:lnTo>
                  <a:pt x="0" y="0"/>
                </a:lnTo>
                <a:lnTo>
                  <a:pt x="0" y="6858000"/>
                </a:lnTo>
                <a:lnTo>
                  <a:pt x="152400" y="6858000"/>
                </a:lnTo>
                <a:lnTo>
                  <a:pt x="152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8589" y="6388100"/>
            <a:ext cx="8832850" cy="309880"/>
          </a:xfrm>
          <a:custGeom>
            <a:avLst/>
            <a:gdLst/>
            <a:ahLst/>
            <a:cxnLst/>
            <a:rect l="l" t="t" r="r" b="b"/>
            <a:pathLst>
              <a:path w="8832850" h="309879">
                <a:moveTo>
                  <a:pt x="8832850" y="0"/>
                </a:moveTo>
                <a:lnTo>
                  <a:pt x="0" y="0"/>
                </a:lnTo>
                <a:lnTo>
                  <a:pt x="0" y="309880"/>
                </a:lnTo>
                <a:lnTo>
                  <a:pt x="8832850" y="309880"/>
                </a:lnTo>
                <a:lnTo>
                  <a:pt x="8832850" y="0"/>
                </a:lnTo>
                <a:close/>
              </a:path>
            </a:pathLst>
          </a:custGeom>
          <a:solidFill>
            <a:srgbClr val="8BAC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154939"/>
            <a:ext cx="8832850" cy="6548120"/>
          </a:xfrm>
          <a:custGeom>
            <a:avLst/>
            <a:gdLst/>
            <a:ahLst/>
            <a:cxnLst/>
            <a:rect l="l" t="t" r="r" b="b"/>
            <a:pathLst>
              <a:path w="8832850" h="6548120">
                <a:moveTo>
                  <a:pt x="4415790" y="6548119"/>
                </a:moveTo>
                <a:lnTo>
                  <a:pt x="0" y="6548119"/>
                </a:lnTo>
                <a:lnTo>
                  <a:pt x="0" y="0"/>
                </a:lnTo>
                <a:lnTo>
                  <a:pt x="8832850" y="0"/>
                </a:lnTo>
                <a:lnTo>
                  <a:pt x="8832850" y="6548119"/>
                </a:lnTo>
                <a:lnTo>
                  <a:pt x="4415790" y="6548119"/>
                </a:lnTo>
                <a:close/>
              </a:path>
            </a:pathLst>
          </a:custGeom>
          <a:ln w="9344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2400" y="1276350"/>
            <a:ext cx="8832850" cy="0"/>
          </a:xfrm>
          <a:custGeom>
            <a:avLst/>
            <a:gdLst/>
            <a:ahLst/>
            <a:cxnLst/>
            <a:rect l="l" t="t" r="r" b="b"/>
            <a:pathLst>
              <a:path w="8832850">
                <a:moveTo>
                  <a:pt x="0" y="0"/>
                </a:moveTo>
                <a:lnTo>
                  <a:pt x="8832850" y="0"/>
                </a:lnTo>
              </a:path>
            </a:pathLst>
          </a:custGeom>
          <a:ln w="8890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19009" y="0"/>
            <a:ext cx="1824990" cy="1564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200" y="955039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304800" y="0"/>
                </a:moveTo>
                <a:lnTo>
                  <a:pt x="254294" y="3870"/>
                </a:lnTo>
                <a:lnTo>
                  <a:pt x="206776" y="15118"/>
                </a:lnTo>
                <a:lnTo>
                  <a:pt x="162793" y="33192"/>
                </a:lnTo>
                <a:lnTo>
                  <a:pt x="122895" y="57546"/>
                </a:lnTo>
                <a:lnTo>
                  <a:pt x="87630" y="87630"/>
                </a:lnTo>
                <a:lnTo>
                  <a:pt x="57546" y="122895"/>
                </a:lnTo>
                <a:lnTo>
                  <a:pt x="33192" y="162793"/>
                </a:lnTo>
                <a:lnTo>
                  <a:pt x="15118" y="206776"/>
                </a:lnTo>
                <a:lnTo>
                  <a:pt x="3870" y="254294"/>
                </a:lnTo>
                <a:lnTo>
                  <a:pt x="0" y="304800"/>
                </a:lnTo>
                <a:lnTo>
                  <a:pt x="3870" y="355305"/>
                </a:lnTo>
                <a:lnTo>
                  <a:pt x="15118" y="402823"/>
                </a:lnTo>
                <a:lnTo>
                  <a:pt x="33192" y="446806"/>
                </a:lnTo>
                <a:lnTo>
                  <a:pt x="57546" y="486704"/>
                </a:lnTo>
                <a:lnTo>
                  <a:pt x="87630" y="521970"/>
                </a:lnTo>
                <a:lnTo>
                  <a:pt x="122895" y="552053"/>
                </a:lnTo>
                <a:lnTo>
                  <a:pt x="162793" y="576407"/>
                </a:lnTo>
                <a:lnTo>
                  <a:pt x="206776" y="594481"/>
                </a:lnTo>
                <a:lnTo>
                  <a:pt x="254294" y="605729"/>
                </a:lnTo>
                <a:lnTo>
                  <a:pt x="304800" y="609600"/>
                </a:lnTo>
                <a:lnTo>
                  <a:pt x="355305" y="605729"/>
                </a:lnTo>
                <a:lnTo>
                  <a:pt x="402823" y="594481"/>
                </a:lnTo>
                <a:lnTo>
                  <a:pt x="446806" y="576407"/>
                </a:lnTo>
                <a:lnTo>
                  <a:pt x="486704" y="552053"/>
                </a:lnTo>
                <a:lnTo>
                  <a:pt x="521969" y="521970"/>
                </a:lnTo>
                <a:lnTo>
                  <a:pt x="552053" y="486704"/>
                </a:lnTo>
                <a:lnTo>
                  <a:pt x="576407" y="446806"/>
                </a:lnTo>
                <a:lnTo>
                  <a:pt x="594481" y="402823"/>
                </a:lnTo>
                <a:lnTo>
                  <a:pt x="605729" y="355305"/>
                </a:lnTo>
                <a:lnTo>
                  <a:pt x="609600" y="304800"/>
                </a:lnTo>
                <a:lnTo>
                  <a:pt x="605729" y="254294"/>
                </a:lnTo>
                <a:lnTo>
                  <a:pt x="594481" y="206776"/>
                </a:lnTo>
                <a:lnTo>
                  <a:pt x="576407" y="162793"/>
                </a:lnTo>
                <a:lnTo>
                  <a:pt x="552053" y="122895"/>
                </a:lnTo>
                <a:lnTo>
                  <a:pt x="521970" y="87630"/>
                </a:lnTo>
                <a:lnTo>
                  <a:pt x="486704" y="57546"/>
                </a:lnTo>
                <a:lnTo>
                  <a:pt x="446806" y="33192"/>
                </a:lnTo>
                <a:lnTo>
                  <a:pt x="402823" y="15118"/>
                </a:lnTo>
                <a:lnTo>
                  <a:pt x="355305" y="3870"/>
                </a:lnTo>
                <a:lnTo>
                  <a:pt x="3048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160353" y="5413"/>
                </a:lnTo>
                <a:lnTo>
                  <a:pt x="115799" y="20912"/>
                </a:lnTo>
                <a:lnTo>
                  <a:pt x="76955" y="45386"/>
                </a:lnTo>
                <a:lnTo>
                  <a:pt x="44886" y="77725"/>
                </a:lnTo>
                <a:lnTo>
                  <a:pt x="20660" y="116817"/>
                </a:lnTo>
                <a:lnTo>
                  <a:pt x="5342" y="161552"/>
                </a:lnTo>
                <a:lnTo>
                  <a:pt x="0" y="210820"/>
                </a:lnTo>
                <a:lnTo>
                  <a:pt x="5342" y="260087"/>
                </a:lnTo>
                <a:lnTo>
                  <a:pt x="20660" y="304822"/>
                </a:lnTo>
                <a:lnTo>
                  <a:pt x="44886" y="343914"/>
                </a:lnTo>
                <a:lnTo>
                  <a:pt x="76955" y="376253"/>
                </a:lnTo>
                <a:lnTo>
                  <a:pt x="115799" y="400727"/>
                </a:lnTo>
                <a:lnTo>
                  <a:pt x="160353" y="416226"/>
                </a:lnTo>
                <a:lnTo>
                  <a:pt x="209550" y="421639"/>
                </a:lnTo>
                <a:lnTo>
                  <a:pt x="258746" y="416226"/>
                </a:lnTo>
                <a:lnTo>
                  <a:pt x="303300" y="400727"/>
                </a:lnTo>
                <a:lnTo>
                  <a:pt x="342144" y="376253"/>
                </a:lnTo>
                <a:lnTo>
                  <a:pt x="374213" y="343914"/>
                </a:lnTo>
                <a:lnTo>
                  <a:pt x="398439" y="304822"/>
                </a:lnTo>
                <a:lnTo>
                  <a:pt x="413757" y="260087"/>
                </a:lnTo>
                <a:lnTo>
                  <a:pt x="419100" y="210820"/>
                </a:lnTo>
                <a:lnTo>
                  <a:pt x="413757" y="161552"/>
                </a:lnTo>
                <a:lnTo>
                  <a:pt x="398439" y="116817"/>
                </a:lnTo>
                <a:lnTo>
                  <a:pt x="374213" y="77725"/>
                </a:lnTo>
                <a:lnTo>
                  <a:pt x="342144" y="45386"/>
                </a:lnTo>
                <a:lnTo>
                  <a:pt x="303300" y="20912"/>
                </a:lnTo>
                <a:lnTo>
                  <a:pt x="258746" y="5413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2450" y="1050289"/>
            <a:ext cx="419100" cy="421640"/>
          </a:xfrm>
          <a:custGeom>
            <a:avLst/>
            <a:gdLst/>
            <a:ahLst/>
            <a:cxnLst/>
            <a:rect l="l" t="t" r="r" b="b"/>
            <a:pathLst>
              <a:path w="419100" h="421640">
                <a:moveTo>
                  <a:pt x="209550" y="0"/>
                </a:moveTo>
                <a:lnTo>
                  <a:pt x="258746" y="5413"/>
                </a:lnTo>
                <a:lnTo>
                  <a:pt x="303300" y="20912"/>
                </a:lnTo>
                <a:lnTo>
                  <a:pt x="342144" y="45386"/>
                </a:lnTo>
                <a:lnTo>
                  <a:pt x="374213" y="77725"/>
                </a:lnTo>
                <a:lnTo>
                  <a:pt x="398439" y="116817"/>
                </a:lnTo>
                <a:lnTo>
                  <a:pt x="413757" y="161552"/>
                </a:lnTo>
                <a:lnTo>
                  <a:pt x="419100" y="210820"/>
                </a:lnTo>
                <a:lnTo>
                  <a:pt x="413757" y="260087"/>
                </a:lnTo>
                <a:lnTo>
                  <a:pt x="398439" y="304822"/>
                </a:lnTo>
                <a:lnTo>
                  <a:pt x="374213" y="343914"/>
                </a:lnTo>
                <a:lnTo>
                  <a:pt x="342144" y="376253"/>
                </a:lnTo>
                <a:lnTo>
                  <a:pt x="303300" y="400727"/>
                </a:lnTo>
                <a:lnTo>
                  <a:pt x="258746" y="416226"/>
                </a:lnTo>
                <a:lnTo>
                  <a:pt x="209550" y="421639"/>
                </a:lnTo>
                <a:lnTo>
                  <a:pt x="160353" y="416226"/>
                </a:lnTo>
                <a:lnTo>
                  <a:pt x="115799" y="400727"/>
                </a:lnTo>
                <a:lnTo>
                  <a:pt x="76955" y="376253"/>
                </a:lnTo>
                <a:lnTo>
                  <a:pt x="44886" y="343914"/>
                </a:lnTo>
                <a:lnTo>
                  <a:pt x="20660" y="304822"/>
                </a:lnTo>
                <a:lnTo>
                  <a:pt x="5342" y="260087"/>
                </a:lnTo>
                <a:lnTo>
                  <a:pt x="0" y="210820"/>
                </a:lnTo>
                <a:lnTo>
                  <a:pt x="5342" y="161552"/>
                </a:lnTo>
                <a:lnTo>
                  <a:pt x="20660" y="116817"/>
                </a:lnTo>
                <a:lnTo>
                  <a:pt x="44886" y="77725"/>
                </a:lnTo>
                <a:lnTo>
                  <a:pt x="76955" y="45386"/>
                </a:lnTo>
                <a:lnTo>
                  <a:pt x="115799" y="20912"/>
                </a:lnTo>
                <a:lnTo>
                  <a:pt x="160353" y="5413"/>
                </a:lnTo>
                <a:lnTo>
                  <a:pt x="209550" y="0"/>
                </a:lnTo>
                <a:close/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62450" y="10502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781550" y="147193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50676">
            <a:solidFill>
              <a:srgbClr val="7A97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519679" y="381000"/>
            <a:ext cx="40970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parts of </a:t>
            </a:r>
            <a:r>
              <a:rPr sz="3600" dirty="0"/>
              <a:t>a</a:t>
            </a:r>
            <a:r>
              <a:rPr sz="3600" spc="-95" dirty="0"/>
              <a:t> </a:t>
            </a:r>
            <a:r>
              <a:rPr sz="3600" spc="-5" dirty="0"/>
              <a:t>Laser</a:t>
            </a:r>
            <a:endParaRPr sz="3600"/>
          </a:p>
        </p:txBody>
      </p:sp>
      <p:sp>
        <p:nvSpPr>
          <p:cNvPr id="17" name="object 17"/>
          <p:cNvSpPr txBox="1"/>
          <p:nvPr/>
        </p:nvSpPr>
        <p:spPr>
          <a:xfrm>
            <a:off x="614045" y="2193957"/>
            <a:ext cx="8335009" cy="3276538"/>
          </a:xfrm>
          <a:prstGeom prst="rect">
            <a:avLst/>
          </a:prstGeom>
        </p:spPr>
        <p:txBody>
          <a:bodyPr vert="horz" wrap="square" lIns="0" tIns="876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3075" b="1" spc="0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000" spc="0" dirty="0">
                <a:solidFill>
                  <a:srgbClr val="BF0000"/>
                </a:solidFill>
                <a:latin typeface="Georgia"/>
                <a:cs typeface="Georgia"/>
              </a:rPr>
              <a:t>Active</a:t>
            </a:r>
            <a:r>
              <a:rPr sz="2000" spc="-5" dirty="0">
                <a:solidFill>
                  <a:srgbClr val="BF0000"/>
                </a:solidFill>
                <a:latin typeface="Georgia"/>
                <a:cs typeface="Georgia"/>
              </a:rPr>
              <a:t> medium/Gain:</a:t>
            </a:r>
            <a:endParaRPr sz="2000" dirty="0">
              <a:latin typeface="Georgia"/>
              <a:cs typeface="Georgia"/>
            </a:endParaRPr>
          </a:p>
          <a:p>
            <a:pPr marL="285750">
              <a:lnSpc>
                <a:spcPct val="100000"/>
              </a:lnSpc>
              <a:spcBef>
                <a:spcPts val="590"/>
              </a:spcBef>
            </a:pPr>
            <a:r>
              <a:rPr sz="2000" spc="-5" dirty="0">
                <a:latin typeface="Georgia"/>
                <a:cs typeface="Georgia"/>
              </a:rPr>
              <a:t>Gas </a:t>
            </a:r>
            <a:r>
              <a:rPr sz="2000" dirty="0">
                <a:latin typeface="Georgia"/>
                <a:cs typeface="Georgia"/>
              </a:rPr>
              <a:t>, </a:t>
            </a:r>
            <a:r>
              <a:rPr sz="2000" spc="-5" dirty="0">
                <a:latin typeface="Georgia"/>
                <a:cs typeface="Georgia"/>
              </a:rPr>
              <a:t>solid, liquid suspended </a:t>
            </a:r>
            <a:r>
              <a:rPr sz="2000" dirty="0">
                <a:latin typeface="Georgia"/>
                <a:cs typeface="Georgia"/>
              </a:rPr>
              <a:t>in </a:t>
            </a:r>
            <a:r>
              <a:rPr sz="2000" spc="-5" dirty="0">
                <a:latin typeface="Georgia"/>
                <a:cs typeface="Georgia"/>
              </a:rPr>
              <a:t>an optical</a:t>
            </a:r>
            <a:r>
              <a:rPr sz="2000" spc="-6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cavity.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285750" marR="5080" indent="-273050">
              <a:lnSpc>
                <a:spcPct val="100000"/>
              </a:lnSpc>
            </a:pPr>
            <a:r>
              <a:rPr sz="2800" b="1" spc="7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000" spc="5" dirty="0">
                <a:solidFill>
                  <a:srgbClr val="BF0000"/>
                </a:solidFill>
                <a:latin typeface="Georgia"/>
                <a:cs typeface="Georgia"/>
              </a:rPr>
              <a:t>Power </a:t>
            </a:r>
            <a:r>
              <a:rPr sz="2000" spc="-10" dirty="0">
                <a:solidFill>
                  <a:srgbClr val="BF0000"/>
                </a:solidFill>
                <a:latin typeface="Georgia"/>
                <a:cs typeface="Georgia"/>
              </a:rPr>
              <a:t>supply: </a:t>
            </a:r>
            <a:r>
              <a:rPr sz="2000" spc="-5" dirty="0">
                <a:latin typeface="Georgia"/>
                <a:cs typeface="Georgia"/>
              </a:rPr>
              <a:t>external energy source- flash lamp/ electrical  energy.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0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000" spc="0" dirty="0">
                <a:solidFill>
                  <a:srgbClr val="BF0000"/>
                </a:solidFill>
                <a:latin typeface="Georgia"/>
                <a:cs typeface="Georgia"/>
              </a:rPr>
              <a:t>Optical </a:t>
            </a:r>
            <a:r>
              <a:rPr sz="2000" spc="-5" dirty="0">
                <a:solidFill>
                  <a:srgbClr val="BF0000"/>
                </a:solidFill>
                <a:latin typeface="Georgia"/>
                <a:cs typeface="Georgia"/>
              </a:rPr>
              <a:t>resonator: </a:t>
            </a:r>
            <a:r>
              <a:rPr sz="2000" spc="-5" dirty="0">
                <a:latin typeface="Georgia"/>
                <a:cs typeface="Georgia"/>
              </a:rPr>
              <a:t>mirrors for</a:t>
            </a:r>
            <a:r>
              <a:rPr sz="2000" spc="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amplification.</a:t>
            </a:r>
            <a:endParaRPr sz="2000" dirty="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b="1" spc="0" baseline="9485" dirty="0">
                <a:solidFill>
                  <a:srgbClr val="D06248"/>
                </a:solidFill>
                <a:latin typeface="MS Office Symbol Bold"/>
                <a:cs typeface="MS Office Symbol Bold"/>
              </a:rPr>
              <a:t></a:t>
            </a:r>
            <a:r>
              <a:rPr sz="2000" spc="0" dirty="0">
                <a:latin typeface="Georgia"/>
                <a:cs typeface="Georgia"/>
              </a:rPr>
              <a:t>Cooling </a:t>
            </a:r>
            <a:r>
              <a:rPr sz="2000" spc="-10" dirty="0">
                <a:latin typeface="Georgia"/>
                <a:cs typeface="Georgia"/>
              </a:rPr>
              <a:t>system, </a:t>
            </a:r>
            <a:r>
              <a:rPr sz="2000" spc="-5" dirty="0">
                <a:latin typeface="Georgia"/>
                <a:cs typeface="Georgia"/>
              </a:rPr>
              <a:t>Control system, Delivery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5" dirty="0">
                <a:latin typeface="Georgia"/>
                <a:cs typeface="Georgia"/>
              </a:rPr>
              <a:t>system.</a:t>
            </a:r>
            <a:endParaRPr sz="2000" dirty="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730512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E06AA-CE05-451A-B5A6-4668B4B8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MAIN COMPONENTS OF LASER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A3B1D-D6DF-4950-BD24-C1F38F6E4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3331033-C069-4378-B5A8-2C3F0477E4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5" t="12879" r="7188" b="10715"/>
          <a:stretch/>
        </p:blipFill>
        <p:spPr bwMode="auto">
          <a:xfrm>
            <a:off x="755083" y="2015733"/>
            <a:ext cx="7633834" cy="470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354245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79</TotalTime>
  <Words>2050</Words>
  <Application>Microsoft Office PowerPoint</Application>
  <PresentationFormat>On-screen Show (4:3)</PresentationFormat>
  <Paragraphs>359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8" baseType="lpstr">
      <vt:lpstr>Algerian</vt:lpstr>
      <vt:lpstr>Arial</vt:lpstr>
      <vt:lpstr>Arial Narrow</vt:lpstr>
      <vt:lpstr>Comic Sans MS</vt:lpstr>
      <vt:lpstr>Courier New</vt:lpstr>
      <vt:lpstr>Georgia</vt:lpstr>
      <vt:lpstr>Gill Sans MT</vt:lpstr>
      <vt:lpstr>MS Office Symbol Bold</vt:lpstr>
      <vt:lpstr>Times New Roman</vt:lpstr>
      <vt:lpstr>Gallery</vt:lpstr>
      <vt:lpstr>LASERS IN PERIODONTAL THERAPY</vt:lpstr>
      <vt:lpstr>INTRODUCTION</vt:lpstr>
      <vt:lpstr>HISTORICAL BACKGROUND</vt:lpstr>
      <vt:lpstr>properties of Laser</vt:lpstr>
      <vt:lpstr>PowerPoint Presentation</vt:lpstr>
      <vt:lpstr>coherence</vt:lpstr>
      <vt:lpstr>directionaLity</vt:lpstr>
      <vt:lpstr>parts of a Laser</vt:lpstr>
      <vt:lpstr>MAIN COMPONENTS OF LASER</vt:lpstr>
      <vt:lpstr>CLASSIFICATON OF LASER SYSTEM</vt:lpstr>
      <vt:lpstr>PowerPoint Presentation</vt:lpstr>
      <vt:lpstr>Laser deLivery systeMs</vt:lpstr>
      <vt:lpstr>Modes of operation of Laser</vt:lpstr>
      <vt:lpstr>EFFECT OF LASER ON TISSUES</vt:lpstr>
      <vt:lpstr>tHeOreticaL ZOnes Of tissue cHange assOciateD  WitH sOft tissue eXpOsure tO Laser LigHt</vt:lpstr>
      <vt:lpstr>tHeOreticaL ZOne Of tissue cHange assOciateD WitH  HarD DentaL tissue eXpOsure tO Laser LigHt</vt:lpstr>
      <vt:lpstr>CHARACTERISTICS OF LASER THERAPY</vt:lpstr>
      <vt:lpstr>Penetration depth of lasers</vt:lpstr>
      <vt:lpstr>Tissue ablation</vt:lpstr>
      <vt:lpstr>PowerPoint Presentation</vt:lpstr>
      <vt:lpstr>Thermal side effects and hemostasis</vt:lpstr>
      <vt:lpstr>Disinfection and detoxiﬁcation effects</vt:lpstr>
      <vt:lpstr>Biostimulation (photobiomodulation)</vt:lpstr>
      <vt:lpstr>WHat DOes tHe OperatOr  cOntrOL</vt:lpstr>
      <vt:lpstr>lasers</vt:lpstr>
      <vt:lpstr>Why lasers in periodontiCs…</vt:lpstr>
      <vt:lpstr>PERIODONTAL APPLICATIONS</vt:lpstr>
      <vt:lpstr>gingival soft tissue proCedures</vt:lpstr>
      <vt:lpstr>gingival soft tissue proCedures</vt:lpstr>
      <vt:lpstr>gingival soft tissue proCedures</vt:lpstr>
      <vt:lpstr>gingival soft tissue proCedures.</vt:lpstr>
      <vt:lpstr>non surgiCal therapy</vt:lpstr>
      <vt:lpstr>subgingival CalCulus deteCtion- unique appliCation  for laser</vt:lpstr>
      <vt:lpstr>root surfaCe alterations</vt:lpstr>
      <vt:lpstr>PowerPoint Presentation</vt:lpstr>
      <vt:lpstr>baCterial reduCtion</vt:lpstr>
      <vt:lpstr>PowerPoint Presentation</vt:lpstr>
      <vt:lpstr>surgicaL Pocket theraPy- Lasers</vt:lpstr>
      <vt:lpstr>LANAP</vt:lpstr>
      <vt:lpstr>“LASER‑ASSISTED GUIDED TISSUE REGENERATION.”</vt:lpstr>
      <vt:lpstr>imPLant theraPy- management of Peri- imPLantitis</vt:lpstr>
      <vt:lpstr>Low LeveL Lasers</vt:lpstr>
      <vt:lpstr>BiostimuLation effects of Low LeveL Laser</vt:lpstr>
      <vt:lpstr>Photodynamic theraPy in Laser</vt:lpstr>
      <vt:lpstr>PrinciPLes Behind Pdt</vt:lpstr>
      <vt:lpstr>destruction of PeriodontoPathogenic Bacteria</vt:lpstr>
      <vt:lpstr>PDT</vt:lpstr>
      <vt:lpstr>heaLing after Laser theraPy</vt:lpstr>
      <vt:lpstr>laser safety</vt:lpstr>
      <vt:lpstr>Classification of LASER- based on safety</vt:lpstr>
      <vt:lpstr>cLassificatiOn Of Lasers</vt:lpstr>
      <vt:lpstr>Laser cLassificatiOn</vt:lpstr>
      <vt:lpstr>cLassificatiOn Of Lasers</vt:lpstr>
      <vt:lpstr>recent advances</vt:lpstr>
      <vt:lpstr>PowerPoint Presentation</vt:lpstr>
      <vt:lpstr>uses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LASERS IN PERIODONTAL THERAPY</dc:title>
  <dc:creator>Dr Gayathri M</dc:creator>
  <cp:lastModifiedBy>Muralidaran Kandaswamy</cp:lastModifiedBy>
  <cp:revision>20</cp:revision>
  <dcterms:created xsi:type="dcterms:W3CDTF">2006-08-16T00:00:00Z</dcterms:created>
  <dcterms:modified xsi:type="dcterms:W3CDTF">2017-12-20T04:48:36Z</dcterms:modified>
</cp:coreProperties>
</file>